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312" r:id="rId3"/>
    <p:sldId id="314" r:id="rId5"/>
    <p:sldId id="364" r:id="rId6"/>
    <p:sldId id="316" r:id="rId7"/>
    <p:sldId id="318" r:id="rId8"/>
    <p:sldId id="459" r:id="rId9"/>
    <p:sldId id="460" r:id="rId10"/>
    <p:sldId id="614" r:id="rId11"/>
    <p:sldId id="319" r:id="rId12"/>
    <p:sldId id="320" r:id="rId13"/>
    <p:sldId id="317" r:id="rId14"/>
    <p:sldId id="323" r:id="rId15"/>
    <p:sldId id="461" r:id="rId16"/>
    <p:sldId id="333" r:id="rId17"/>
    <p:sldId id="334" r:id="rId18"/>
    <p:sldId id="335" r:id="rId19"/>
    <p:sldId id="336" r:id="rId20"/>
    <p:sldId id="337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50" r:id="rId32"/>
    <p:sldId id="464" r:id="rId33"/>
    <p:sldId id="463" r:id="rId34"/>
    <p:sldId id="356" r:id="rId35"/>
    <p:sldId id="357" r:id="rId36"/>
    <p:sldId id="358" r:id="rId37"/>
    <p:sldId id="560" r:id="rId38"/>
    <p:sldId id="366" r:id="rId39"/>
    <p:sldId id="367" r:id="rId40"/>
    <p:sldId id="368" r:id="rId41"/>
    <p:sldId id="383" r:id="rId42"/>
    <p:sldId id="384" r:id="rId43"/>
    <p:sldId id="386" r:id="rId44"/>
    <p:sldId id="387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559" r:id="rId55"/>
    <p:sldId id="562" r:id="rId56"/>
    <p:sldId id="563" r:id="rId57"/>
    <p:sldId id="411" r:id="rId58"/>
  </p:sldIdLst>
  <p:sldSz cx="12192000" cy="6858000"/>
  <p:notesSz cx="6858000" cy="9144000"/>
  <p:embeddedFontLst/>
  <p:custDataLst>
    <p:tags r:id="rId6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2672" autoAdjust="0"/>
  </p:normalViewPr>
  <p:slideViewPr>
    <p:cSldViewPr snapToGrid="0">
      <p:cViewPr varScale="1">
        <p:scale>
          <a:sx n="105" d="100"/>
          <a:sy n="105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tags" Target="tags/tag1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 bwMode="auto">
          <a:xfrm>
            <a:off x="250371" y="321814"/>
            <a:ext cx="6986452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b="1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6BEB-5AED-406D-B017-9E32D6571B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1176B-E801-49FE-BD41-0877D978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263434" y="374066"/>
            <a:ext cx="6202680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runoob.com/tags/ref-standardattribute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hyperlink" Target="http://www.runoob.com/html/html-form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hyperlink" Target="http://www.runoob.com/tags/att-input-type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hyperlink" Target="http://www.runoob.com/try/try.php?filename=tryhtml_button" TargetMode="External"/><Relationship Id="rId7" Type="http://schemas.openxmlformats.org/officeDocument/2006/relationships/hyperlink" Target="http://www.runoob.com/try/try.php?filename=tryhtml_textarea" TargetMode="External"/><Relationship Id="rId6" Type="http://schemas.openxmlformats.org/officeDocument/2006/relationships/hyperlink" Target="http://www.runoob.com/try/try.php?filename=tryhtml_select3" TargetMode="External"/><Relationship Id="rId5" Type="http://schemas.openxmlformats.org/officeDocument/2006/relationships/hyperlink" Target="http://www.runoob.com/try/try.php?filename=tryhtml_select2" TargetMode="External"/><Relationship Id="rId4" Type="http://schemas.openxmlformats.org/officeDocument/2006/relationships/hyperlink" Target="http://www.runoob.com/try/try.php?filename=tryhtml_checkbox" TargetMode="External"/><Relationship Id="rId3" Type="http://schemas.openxmlformats.org/officeDocument/2006/relationships/hyperlink" Target="http://www.runoob.com/try/try.php?filename=tryhtml_radio" TargetMode="External"/><Relationship Id="rId2" Type="http://schemas.openxmlformats.org/officeDocument/2006/relationships/hyperlink" Target="http://www.runoob.com/try/try.php?filename=tryhtml_inputpassword" TargetMode="External"/><Relationship Id="rId1" Type="http://schemas.openxmlformats.org/officeDocument/2006/relationships/hyperlink" Target="http://www.runoob.com/try/try.php?filename=tryhtml_inpu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hyperlink" Target="http://www.runoob.com/html/html5-svg.html" TargetMode="External"/><Relationship Id="rId1" Type="http://schemas.openxmlformats.org/officeDocument/2006/relationships/hyperlink" Target="http://www.runoob.com/html/html5-canvas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runoob.com/html/html5-canvas.html" TargetMode="Externa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hyperlink" Target="http://www.runoob.com/html/html5-semantic-elements.html" TargetMode="External"/><Relationship Id="rId8" Type="http://schemas.openxmlformats.org/officeDocument/2006/relationships/hyperlink" Target="http://www.runoob.com/html/html5-form-attributes.html" TargetMode="External"/><Relationship Id="rId7" Type="http://schemas.openxmlformats.org/officeDocument/2006/relationships/hyperlink" Target="http://www.runoob.com/html/html5-form-elements.html" TargetMode="External"/><Relationship Id="rId6" Type="http://schemas.openxmlformats.org/officeDocument/2006/relationships/hyperlink" Target="http://www.runoob.com/html/html5-form-input-types.html" TargetMode="External"/><Relationship Id="rId5" Type="http://schemas.openxmlformats.org/officeDocument/2006/relationships/hyperlink" Target="http://www.runoob.com/html/html5-audio.html" TargetMode="External"/><Relationship Id="rId4" Type="http://schemas.openxmlformats.org/officeDocument/2006/relationships/hyperlink" Target="http://www.runoob.com/html/html5-video.html" TargetMode="External"/><Relationship Id="rId3" Type="http://schemas.openxmlformats.org/officeDocument/2006/relationships/hyperlink" Target="http://www.runoob.com/html/html5-geolocation.html" TargetMode="External"/><Relationship Id="rId2" Type="http://schemas.openxmlformats.org/officeDocument/2006/relationships/hyperlink" Target="http://www.runoob.com/html/html5-draganddrop.html" TargetMode="Externa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.xml"/><Relationship Id="rId15" Type="http://schemas.openxmlformats.org/officeDocument/2006/relationships/hyperlink" Target="http://www.runoob.com/html/html5-websocket.html" TargetMode="External"/><Relationship Id="rId14" Type="http://schemas.openxmlformats.org/officeDocument/2006/relationships/hyperlink" Target="http://www.runoob.com/html/html5-serversentevents.html" TargetMode="External"/><Relationship Id="rId13" Type="http://schemas.openxmlformats.org/officeDocument/2006/relationships/hyperlink" Target="http://www.runoob.com/html/html5-webworkers.html" TargetMode="External"/><Relationship Id="rId12" Type="http://schemas.openxmlformats.org/officeDocument/2006/relationships/hyperlink" Target="http://www.runoob.com/html/html5-app-cache.html" TargetMode="External"/><Relationship Id="rId11" Type="http://schemas.openxmlformats.org/officeDocument/2006/relationships/hyperlink" Target="http://www.runoob.com/html/html5-web-sql.html" TargetMode="External"/><Relationship Id="rId10" Type="http://schemas.openxmlformats.org/officeDocument/2006/relationships/hyperlink" Target="http://www.runoob.com/html/html5-webstorage.html" TargetMode="External"/><Relationship Id="rId1" Type="http://schemas.openxmlformats.org/officeDocument/2006/relationships/hyperlink" Target="http://www.runoob.com/html/html5-mathml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hyperlink" Target="http://www.runoob.com/html/html5-semantic-elements.html" TargetMode="Externa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www.runoob.com/try/try.php?filename=tryhtml5_webstorage_local_clickcount" TargetMode="External"/><Relationship Id="rId2" Type="http://schemas.openxmlformats.org/officeDocument/2006/relationships/image" Target="../media/image13.png"/><Relationship Id="rId1" Type="http://schemas.openxmlformats.org/officeDocument/2006/relationships/hyperlink" Target="http://www.runoob.com/html/html5-webstorage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hyperlink" Target="http://www.runoob.com/html/html5-web-sql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runoob.com/try/demo_source/demo_default.ht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GIF"/><Relationship Id="rId1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hyperlink" Target="http://www.runoob.com/try/try.php?filename=ex2" TargetMode="External"/><Relationship Id="rId1" Type="http://schemas.openxmlformats.org/officeDocument/2006/relationships/hyperlink" Target="http://www.runoob.com/try/try.php?filename=ex1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hyperlink" Target="http://www.runoob.com/try/demo_source/demo_default.ht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www.runoob.com/try/try.php?filename=trycss_syntax_id" TargetMode="External"/><Relationship Id="rId2" Type="http://schemas.openxmlformats.org/officeDocument/2006/relationships/hyperlink" Target="http://www.runoob.com/css/css-id-class.html" TargetMode="External"/><Relationship Id="rId1" Type="http://schemas.openxmlformats.org/officeDocument/2006/relationships/hyperlink" Target="http://www.runoob.com/cssref/css-selectors.html" TargetMode="Externa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hyperlink" Target="http://www.runoob.com/try/try.php?filename=trycss_sel_element_tilde" TargetMode="External"/><Relationship Id="rId5" Type="http://schemas.openxmlformats.org/officeDocument/2006/relationships/hyperlink" Target="http://www.runoob.com/try/try.php?filename=trycss_sel_element_pluss" TargetMode="External"/><Relationship Id="rId4" Type="http://schemas.openxmlformats.org/officeDocument/2006/relationships/hyperlink" Target="http://www.runoob.com/try/try.php?filename=trycss_sel_element_gt" TargetMode="External"/><Relationship Id="rId3" Type="http://schemas.openxmlformats.org/officeDocument/2006/relationships/hyperlink" Target="http://www.runoob.com/try/try.php?filename=trycss_sel_element_element" TargetMode="External"/><Relationship Id="rId2" Type="http://schemas.openxmlformats.org/officeDocument/2006/relationships/hyperlink" Target="http://www.runoob.com/css/css-combinators.html" TargetMode="External"/><Relationship Id="rId1" Type="http://schemas.openxmlformats.org/officeDocument/2006/relationships/hyperlink" Target="http://www.runoob.com/cssref/css-selectors.html" TargetMode="Externa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hyperlink" Target="http://www.runoob.com/css/css-pseudo-elements.html" TargetMode="External"/><Relationship Id="rId1" Type="http://schemas.openxmlformats.org/officeDocument/2006/relationships/hyperlink" Target="http://www.runoob.com/css/css-pseudo-classes.html" TargetMode="Externa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hyperlink" Target="https://developer.mozilla.org/zh-CN/docs/Learn/CSS/CSS_layout/Responsive_Design" TargetMode="External"/><Relationship Id="rId1" Type="http://schemas.openxmlformats.org/officeDocument/2006/relationships/hyperlink" Target="https://developer.mozilla.org/zh-CN/docs/Learn/CSS/CSS_layout/Introductio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runoob.com/js/js-intro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hyperlink" Target="http://www.runoob.com/jsref/met-doc-getelementsbyname.html" TargetMode="External"/><Relationship Id="rId4" Type="http://schemas.openxmlformats.org/officeDocument/2006/relationships/hyperlink" Target="http://www.runoob.com/jsref/met-document-getelementbyid.html" TargetMode="External"/><Relationship Id="rId3" Type="http://schemas.openxmlformats.org/officeDocument/2006/relationships/hyperlink" Target="http://www.runoob.com/jsref/met-document-getelementsbyclassname.html" TargetMode="External"/><Relationship Id="rId2" Type="http://schemas.openxmlformats.org/officeDocument/2006/relationships/hyperlink" Target="http://www.runoob.com/jsref/prop-doc-title.html" TargetMode="External"/><Relationship Id="rId1" Type="http://schemas.openxmlformats.org/officeDocument/2006/relationships/hyperlink" Target="http://www.runoob.com/jsref/dom-obj-document.html" TargetMode="Externa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www.runoob.com/htmldom/htmldom-modify.html" TargetMode="External"/><Relationship Id="rId2" Type="http://schemas.openxmlformats.org/officeDocument/2006/relationships/hyperlink" Target="http://www.runoob.com/htmldom/htmldom-access.html" TargetMode="External"/><Relationship Id="rId1" Type="http://schemas.openxmlformats.org/officeDocument/2006/relationships/hyperlink" Target="http://www.runoob.com/jsref/dom-obj-document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://www.runoob.com/jsref/dom-obj-event.html" TargetMode="External"/><Relationship Id="rId1" Type="http://schemas.openxmlformats.org/officeDocument/2006/relationships/hyperlink" Target="http://www.runoob.com/jsref/dom-obj-document.html" TargetMode="Externa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://www.runoob.com/js/js-htmldom-events.html" TargetMode="External"/><Relationship Id="rId3" Type="http://schemas.openxmlformats.org/officeDocument/2006/relationships/hyperlink" Target="http://www.runoob.com/try/try.php?filename=trydhtml_dom_color2" TargetMode="External"/><Relationship Id="rId2" Type="http://schemas.openxmlformats.org/officeDocument/2006/relationships/hyperlink" Target="http://www.runoob.com/try/try.php?filename=trydhtml_dom_image" TargetMode="External"/><Relationship Id="rId1" Type="http://schemas.openxmlformats.org/officeDocument/2006/relationships/hyperlink" Target="http://www.runoob.com/try/try.php?filename=tryjs_change_inner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://www.runoob.com/js/js-window-navigator.html" TargetMode="External"/><Relationship Id="rId3" Type="http://schemas.openxmlformats.org/officeDocument/2006/relationships/hyperlink" Target="http://www.runoob.com/js/js-window-history.html" TargetMode="External"/><Relationship Id="rId2" Type="http://schemas.openxmlformats.org/officeDocument/2006/relationships/hyperlink" Target="http://www.runoob.com/js/js-window-location.html" TargetMode="External"/><Relationship Id="rId1" Type="http://schemas.openxmlformats.org/officeDocument/2006/relationships/hyperlink" Target="http://www.runoob.com/js/js-window-screen.html" TargetMode="Externa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hyperlink" Target="http://www.runoob.com/js/js-cookies.html" TargetMode="External"/><Relationship Id="rId4" Type="http://schemas.openxmlformats.org/officeDocument/2006/relationships/hyperlink" Target="http://www.runoob.com/try/try.php?filename=tryjs_setinterval2" TargetMode="External"/><Relationship Id="rId3" Type="http://schemas.openxmlformats.org/officeDocument/2006/relationships/hyperlink" Target="http://www.runoob.com/js/js-window-location.html" TargetMode="External"/><Relationship Id="rId2" Type="http://schemas.openxmlformats.org/officeDocument/2006/relationships/hyperlink" Target="http://www.runoob.com/js/js-timing.html" TargetMode="External"/><Relationship Id="rId1" Type="http://schemas.openxmlformats.org/officeDocument/2006/relationships/hyperlink" Target="http://www.runoob.com/js/js-popup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runoob.com/jquery/jquery-tutorial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://libs.baidu.com/jquery/1.10.2/jquery.min.js" TargetMode="External"/><Relationship Id="rId1" Type="http://schemas.openxmlformats.org/officeDocument/2006/relationships/hyperlink" Target="http://www.runoob.com/jquery/jquery-tutorial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hyperlink" Target="https://whatwg-cn.github.io/html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://www.runoob.com/css3/css3-transitions.html" TargetMode="External"/><Relationship Id="rId3" Type="http://schemas.openxmlformats.org/officeDocument/2006/relationships/hyperlink" Target="https://adminlte.io/" TargetMode="External"/><Relationship Id="rId2" Type="http://schemas.openxmlformats.org/officeDocument/2006/relationships/hyperlink" Target="http://www.runoob.com/try/bootstrap/layoutit/" TargetMode="External"/><Relationship Id="rId1" Type="http://schemas.openxmlformats.org/officeDocument/2006/relationships/hyperlink" Target="https://www.runoob.com/bootstrap4/bootstrap4-tutorial.html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hyperlink" Target="https://ant.design/docs/spec/introduce-cn" TargetMode="External"/><Relationship Id="rId4" Type="http://schemas.openxmlformats.org/officeDocument/2006/relationships/hyperlink" Target="http://www.runoob.com/angularjs/angularjs-tutorial.html" TargetMode="External"/><Relationship Id="rId3" Type="http://schemas.openxmlformats.org/officeDocument/2006/relationships/hyperlink" Target="https://www.runoob.com/vue3/vue3-tutorial.html" TargetMode="External"/><Relationship Id="rId2" Type="http://schemas.openxmlformats.org/officeDocument/2006/relationships/hyperlink" Target="https://www.runoob.com/react/react-tutorial.html" TargetMode="External"/><Relationship Id="rId1" Type="http://schemas.openxmlformats.org/officeDocument/2006/relationships/hyperlink" Target="http://echarts.baidu.com/doc/example.html" TargetMode="Externa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hyperlink" Target="https://js.design/" TargetMode="External"/><Relationship Id="rId2" Type="http://schemas.openxmlformats.org/officeDocument/2006/relationships/hyperlink" Target="https://modao.cc/brand" TargetMode="External"/><Relationship Id="rId1" Type="http://schemas.openxmlformats.org/officeDocument/2006/relationships/hyperlink" Target="https://www.mockplus.cn/" TargetMode="Externa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hyperlink" Target="https://ant.design/docs/resources-cn" TargetMode="External"/><Relationship Id="rId4" Type="http://schemas.openxmlformats.org/officeDocument/2006/relationships/image" Target="../media/image30.png"/><Relationship Id="rId3" Type="http://schemas.openxmlformats.org/officeDocument/2006/relationships/hyperlink" Target="https://js.design/" TargetMode="External"/><Relationship Id="rId2" Type="http://schemas.openxmlformats.org/officeDocument/2006/relationships/hyperlink" Target="https://modao.cc/brand" TargetMode="External"/><Relationship Id="rId1" Type="http://schemas.openxmlformats.org/officeDocument/2006/relationships/hyperlink" Target="https://www.mockplus.c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www.poluoluo.com/jzxy/201103/111302.html" TargetMode="External"/><Relationship Id="rId2" Type="http://schemas.openxmlformats.org/officeDocument/2006/relationships/hyperlink" Target="http://adactio.com/extras/slides/designofhtml5.pdf" TargetMode="External"/><Relationship Id="rId1" Type="http://schemas.openxmlformats.org/officeDocument/2006/relationships/hyperlink" Target="https://adactio.com/articles/1704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开发技术基础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530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Web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页面开发技术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自学为主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)</a:t>
            </a:r>
            <a:endParaRPr lang="en-US" altLang="zh-CN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2.1.1 HTML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418802"/>
            <a:ext cx="8715404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HTML</a:t>
            </a:r>
            <a:r>
              <a:rPr lang="en-US" altLang="zh-CN" sz="2300" dirty="0">
                <a:sym typeface="+mn-ea"/>
              </a:rPr>
              <a:t> </a:t>
            </a:r>
            <a:r>
              <a:rPr lang="zh-CN" altLang="en-US" sz="2300" dirty="0">
                <a:sym typeface="+mn-ea"/>
              </a:rPr>
              <a:t>语法</a:t>
            </a:r>
            <a:endParaRPr lang="en-US" altLang="zh-CN" sz="2300" dirty="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52662" y="1928802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适用于大多数 </a:t>
            </a:r>
            <a:r>
              <a:rPr lang="en-US" altLang="zh-CN" dirty="0"/>
              <a:t>HTML </a:t>
            </a:r>
            <a:r>
              <a:rPr lang="zh-CN" altLang="en-US" dirty="0"/>
              <a:t>元素的属性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166910" y="2493152"/>
          <a:ext cx="8072494" cy="2328243"/>
        </p:xfrm>
        <a:graphic>
          <a:graphicData uri="http://schemas.openxmlformats.org/drawingml/2006/table">
            <a:tbl>
              <a:tblPr/>
              <a:tblGrid>
                <a:gridCol w="1210874"/>
                <a:gridCol w="6861620"/>
              </a:tblGrid>
              <a:tr h="377028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 dirty="0">
                          <a:solidFill>
                            <a:srgbClr val="FFFFFF"/>
                          </a:solidFill>
                        </a:rPr>
                        <a:t>属性</a:t>
                      </a:r>
                      <a:endParaRPr lang="zh-CN" altLang="en-US" sz="1700" dirty="0">
                        <a:solidFill>
                          <a:srgbClr val="FFFFFF"/>
                        </a:solidFill>
                      </a:endParaRPr>
                    </a:p>
                  </a:txBody>
                  <a:tcPr marL="27053" marR="27053" marT="27053" marB="27053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700">
                          <a:solidFill>
                            <a:srgbClr val="FFFFFF"/>
                          </a:solidFill>
                        </a:rPr>
                        <a:t>描述</a:t>
                      </a:r>
                      <a:endParaRPr lang="zh-CN" altLang="en-US" sz="1700">
                        <a:solidFill>
                          <a:srgbClr val="FFFFFF"/>
                        </a:solidFill>
                      </a:endParaRPr>
                    </a:p>
                  </a:txBody>
                  <a:tcPr marL="27053" marR="27053" marT="27053" marB="27053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</a:tr>
              <a:tr h="560115">
                <a:tc>
                  <a:txBody>
                    <a:bodyPr/>
                    <a:lstStyle/>
                    <a:p>
                      <a:pPr fontAlgn="t"/>
                      <a:r>
                        <a:rPr lang="en-US" sz="1700"/>
                        <a:t>class</a:t>
                      </a:r>
                      <a:endParaRPr lang="en-US" sz="1700"/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700"/>
                        <a:t>为</a:t>
                      </a:r>
                      <a:r>
                        <a:rPr lang="en-US" altLang="zh-CN" sz="1700"/>
                        <a:t>html</a:t>
                      </a:r>
                      <a:r>
                        <a:rPr lang="zh-CN" altLang="en-US" sz="1700"/>
                        <a:t>元素定义一个或多个类名（</a:t>
                      </a:r>
                      <a:r>
                        <a:rPr lang="en-US" altLang="zh-CN" sz="1700"/>
                        <a:t>classname</a:t>
                      </a:r>
                      <a:r>
                        <a:rPr lang="zh-CN" altLang="en-US" sz="1700"/>
                        <a:t>）</a:t>
                      </a:r>
                      <a:r>
                        <a:rPr lang="en-US" altLang="zh-CN" sz="1700"/>
                        <a:t>(</a:t>
                      </a:r>
                      <a:r>
                        <a:rPr lang="zh-CN" altLang="en-US" sz="1700"/>
                        <a:t>类名从样式文件引入</a:t>
                      </a:r>
                      <a:r>
                        <a:rPr lang="en-US" altLang="zh-CN" sz="1700"/>
                        <a:t>)</a:t>
                      </a:r>
                      <a:endParaRPr lang="en-US" altLang="zh-CN" sz="1700"/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3700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/>
                        <a:t>id</a:t>
                      </a:r>
                      <a:endParaRPr lang="en-US" sz="1700" dirty="0"/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700"/>
                        <a:t>定义元素的唯一</a:t>
                      </a:r>
                      <a:r>
                        <a:rPr lang="en-US" altLang="zh-CN" sz="1700"/>
                        <a:t>id</a:t>
                      </a:r>
                      <a:endParaRPr lang="en-US" altLang="zh-CN" sz="1700"/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  <a:tr h="463700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/>
                        <a:t>style</a:t>
                      </a:r>
                      <a:endParaRPr lang="en-US" sz="1700" dirty="0"/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700" dirty="0"/>
                        <a:t>规定元素的行内样式（</a:t>
                      </a:r>
                      <a:r>
                        <a:rPr lang="en-US" sz="1700" dirty="0"/>
                        <a:t>inline style）</a:t>
                      </a:r>
                      <a:endParaRPr lang="en-US" sz="1700" dirty="0"/>
                    </a:p>
                  </a:txBody>
                  <a:tcPr marL="45089" marR="45089" marT="63124" marB="63124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3700">
                <a:tc>
                  <a:txBody>
                    <a:bodyPr/>
                    <a:lstStyle/>
                    <a:p>
                      <a:pPr fontAlgn="t"/>
                      <a:r>
                        <a:rPr lang="en-US" dirty="0"/>
                        <a:t>title</a:t>
                      </a:r>
                      <a:endParaRPr lang="en-US" dirty="0"/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/>
                        <a:t>描述了元素的额外信息 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作为工具条使用</a:t>
                      </a:r>
                      <a:r>
                        <a:rPr lang="en-US" altLang="zh-CN" dirty="0"/>
                        <a:t>)</a:t>
                      </a:r>
                      <a:endParaRPr lang="en-US" altLang="zh-CN" dirty="0"/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238348" y="4857761"/>
            <a:ext cx="5286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更多标准属性说明： </a:t>
            </a:r>
            <a:r>
              <a:rPr lang="en-US" altLang="zh-CN" u="sng" dirty="0">
                <a:hlinkClick r:id="rId1"/>
              </a:rPr>
              <a:t>HTML </a:t>
            </a:r>
            <a:r>
              <a:rPr lang="zh-CN" altLang="en-US" u="sng" dirty="0">
                <a:hlinkClick r:id="rId1"/>
              </a:rPr>
              <a:t>标准属性参考手册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2.1.1 HTML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553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HTML</a:t>
            </a:r>
            <a:r>
              <a:rPr lang="en-US" altLang="zh-CN" sz="2300" dirty="0">
                <a:sym typeface="+mn-ea"/>
              </a:rPr>
              <a:t> </a:t>
            </a:r>
            <a:r>
              <a:rPr lang="zh-CN" altLang="en-US" sz="2300" dirty="0">
                <a:sym typeface="+mn-ea"/>
              </a:rPr>
              <a:t>基本文档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&lt;!DOCTYPE html&gt;        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&lt;html&gt;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	&lt;head&gt;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		&lt;title&gt;</a:t>
            </a:r>
            <a:r>
              <a:rPr lang="zh-CN" altLang="en-US" sz="2000" dirty="0">
                <a:sym typeface="+mn-ea"/>
              </a:rPr>
              <a:t>文档标题</a:t>
            </a:r>
            <a:r>
              <a:rPr lang="en-US" altLang="zh-CN" sz="2000" dirty="0">
                <a:sym typeface="+mn-ea"/>
              </a:rPr>
              <a:t>&lt;/title&gt;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&lt;/head&gt;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&lt;body&gt;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		</a:t>
            </a:r>
            <a:r>
              <a:rPr lang="zh-CN" altLang="en-US" sz="2000" dirty="0">
                <a:sym typeface="+mn-ea"/>
              </a:rPr>
              <a:t>可见文本</a:t>
            </a:r>
            <a:r>
              <a:rPr lang="en-US" altLang="zh-CN" sz="2000" dirty="0">
                <a:sym typeface="+mn-ea"/>
              </a:rPr>
              <a:t>...</a:t>
            </a:r>
            <a:br>
              <a:rPr lang="en-US" altLang="zh-CN" sz="2000" dirty="0">
                <a:sym typeface="+mn-ea"/>
              </a:rPr>
            </a:br>
            <a:r>
              <a:rPr lang="en-US" altLang="zh-CN" sz="2000" dirty="0">
                <a:sym typeface="+mn-ea"/>
              </a:rPr>
              <a:t>&lt;/body&gt;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&lt;/html&gt;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zh-CN" altLang="en-US" sz="2000" dirty="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2.1.1 HTML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091566"/>
            <a:ext cx="11408229" cy="518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&lt;!DOCTYPE&gt; 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声明</a:t>
            </a:r>
            <a:endParaRPr lang="zh-CN" altLang="en-US" sz="2300" dirty="0">
              <a:solidFill>
                <a:srgbClr val="FF0000"/>
              </a:solidFill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向浏览器</a:t>
            </a:r>
            <a:r>
              <a:rPr lang="zh-CN" altLang="en-US" sz="2000" dirty="0"/>
              <a:t>声明</a:t>
            </a:r>
            <a:r>
              <a:rPr lang="en-US" altLang="zh-CN" sz="2000" dirty="0"/>
              <a:t>HTML</a:t>
            </a:r>
            <a:r>
              <a:rPr lang="zh-CN" altLang="en-US" sz="2000" dirty="0"/>
              <a:t>的版本，浏览器就能正确显示网页内容。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2000" dirty="0" err="1"/>
              <a:t>Doctype</a:t>
            </a:r>
            <a:r>
              <a:rPr lang="zh-CN" altLang="en-US" sz="2000" dirty="0"/>
              <a:t>几个字符不区分大小写。声明不是一个 </a:t>
            </a:r>
            <a:r>
              <a:rPr lang="en-US" altLang="zh-CN" sz="2000" dirty="0"/>
              <a:t>HTML </a:t>
            </a:r>
            <a:r>
              <a:rPr lang="zh-CN" altLang="en-US" sz="2000" dirty="0"/>
              <a:t>标签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常见声明：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HTML5: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444444"/>
                </a:solidFill>
                <a:latin typeface="courier new" panose="02070309020205020404"/>
              </a:rPr>
              <a:t>&lt;!DOCTYPE html&gt;</a:t>
            </a:r>
            <a:endParaRPr lang="en-US" sz="2000" dirty="0">
              <a:solidFill>
                <a:srgbClr val="444444"/>
              </a:solidFill>
              <a:latin typeface="courier new" panose="02070309020205020404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HTML 4.01</a:t>
            </a:r>
            <a:r>
              <a:rPr lang="zh-CN" altLang="en-US" sz="2000" dirty="0">
                <a:sym typeface="+mn-ea"/>
              </a:rPr>
              <a:t>：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1400" dirty="0">
                <a:solidFill>
                  <a:srgbClr val="444444"/>
                </a:solidFill>
                <a:latin typeface="courier new" panose="02070309020205020404"/>
              </a:rPr>
              <a:t> &lt;!DOCTYPE HTML PUBLIC "-//W3C//DTD HTML 4.01 Transitional//EN"</a:t>
            </a:r>
            <a:br>
              <a:rPr lang="en-US" sz="1400" dirty="0"/>
            </a:br>
            <a:r>
              <a:rPr lang="en-US" sz="1400" dirty="0">
                <a:solidFill>
                  <a:srgbClr val="444444"/>
                </a:solidFill>
                <a:latin typeface="courier new" panose="02070309020205020404"/>
              </a:rPr>
              <a:t>"http://www.w3.org/TR/html4/loose.dtd"&gt;</a:t>
            </a:r>
            <a:endParaRPr lang="en-US" sz="1400" dirty="0">
              <a:solidFill>
                <a:srgbClr val="444444"/>
              </a:solidFill>
              <a:latin typeface="courier new" panose="02070309020205020404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XHTML 1.0</a:t>
            </a:r>
            <a:endParaRPr lang="en-US" altLang="zh-CN" sz="2000" dirty="0">
              <a:sym typeface="+mn-ea"/>
            </a:endParaRP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1400" dirty="0"/>
              <a:t>&lt;!DOCTYPE html PUBLIC "-//W3C//DTD XHTML 1.0 Transitional//EN"</a:t>
            </a:r>
            <a:br>
              <a:rPr lang="en-US" sz="1400" dirty="0"/>
            </a:br>
            <a:r>
              <a:rPr lang="en-US" sz="1400" dirty="0"/>
              <a:t>http://www.w3.org/TR/xhtml1/DTD/xhtml1-transitional.dtd&gt;</a:t>
            </a:r>
            <a:endParaRPr lang="zh-CN" altLang="en-US" sz="1400" dirty="0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2.1.2 HTML</a:t>
            </a:r>
            <a:r>
              <a:rPr lang="zh-CN" altLang="en-US" b="0" kern="1800" dirty="0">
                <a:latin typeface="Times New Roman" panose="02020603050405020304"/>
              </a:rPr>
              <a:t>调试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60270" y="1374952"/>
            <a:ext cx="8507730" cy="88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zh-CN" altLang="en-US" sz="20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374775"/>
            <a:ext cx="10139680" cy="52419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2.1.3 HTML</a:t>
            </a:r>
            <a:r>
              <a:rPr lang="zh-CN" altLang="en-US" b="0" kern="1800" dirty="0">
                <a:latin typeface="Times New Roman" panose="02020603050405020304"/>
              </a:rPr>
              <a:t>表单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65404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表单用于搜集不同类型的用户输入，并将数据提交给服务器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表单用</a:t>
            </a:r>
            <a:r>
              <a:rPr lang="en-US" altLang="zh-CN" sz="2000" dirty="0"/>
              <a:t>&lt;form&gt;&lt;/form&gt;</a:t>
            </a:r>
            <a:r>
              <a:rPr lang="zh-CN" altLang="en-US" sz="2000" dirty="0"/>
              <a:t>标签来创建，在开始和结束标签之间的属于表单的内容，单击提交按钮时，提交的也是表单范围内的内容。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重要属性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name</a:t>
            </a:r>
            <a:r>
              <a:rPr lang="zh-CN" altLang="en-US" sz="2000" dirty="0"/>
              <a:t>：表单名称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method</a:t>
            </a:r>
            <a:r>
              <a:rPr lang="zh-CN" altLang="en-US" sz="2000" dirty="0"/>
              <a:t>：提交数据的方式，可取值为</a:t>
            </a:r>
            <a:r>
              <a:rPr lang="en-US" altLang="zh-CN" sz="2000" dirty="0"/>
              <a:t>GET</a:t>
            </a:r>
            <a:r>
              <a:rPr lang="zh-CN" altLang="en-US" sz="2000" dirty="0"/>
              <a:t>和</a:t>
            </a:r>
            <a:r>
              <a:rPr lang="en-US" altLang="zh-CN" sz="2000" dirty="0"/>
              <a:t>POST</a:t>
            </a:r>
            <a:r>
              <a:rPr lang="zh-CN" altLang="en-US" sz="2000" dirty="0"/>
              <a:t>中的一个，</a:t>
            </a:r>
            <a:r>
              <a:rPr lang="en-US" altLang="zh-CN" sz="2000" dirty="0"/>
              <a:t>GET</a:t>
            </a:r>
            <a:r>
              <a:rPr lang="zh-CN" altLang="en-US" sz="2000" dirty="0"/>
              <a:t>是将表单内容附加在</a:t>
            </a:r>
            <a:r>
              <a:rPr lang="en-US" altLang="zh-CN" sz="2000" dirty="0"/>
              <a:t>URL</a:t>
            </a:r>
            <a:r>
              <a:rPr lang="zh-CN" altLang="en-US" sz="2000" dirty="0"/>
              <a:t>地址后面，长度受限，</a:t>
            </a:r>
            <a:r>
              <a:rPr lang="en-US" altLang="zh-CN" sz="2000" dirty="0"/>
              <a:t>POST</a:t>
            </a:r>
            <a:r>
              <a:rPr lang="zh-CN" altLang="en-US" sz="2000" dirty="0"/>
              <a:t>不会再浏览器地址栏中显示提交信息，数据长度理论</a:t>
            </a:r>
            <a:r>
              <a:rPr lang="zh-CN" altLang="en-US" sz="2000" dirty="0"/>
              <a:t>上没有限制。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action</a:t>
            </a:r>
            <a:r>
              <a:rPr lang="zh-CN" altLang="en-US" sz="2000" dirty="0"/>
              <a:t>：表单内容提交到的处理程序</a:t>
            </a:r>
            <a:r>
              <a:rPr lang="en-US" altLang="zh-CN" sz="2000" dirty="0" err="1"/>
              <a:t>url</a:t>
            </a:r>
            <a:endParaRPr lang="en-US" altLang="zh-CN" sz="2000" dirty="0" err="1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olidFill>
                  <a:schemeClr val="tx1"/>
                </a:solidFill>
              </a:rPr>
              <a:t>enctype:  将表单数据发送到服务器之前如何对其进行编码, </a:t>
            </a:r>
            <a:r>
              <a:rPr lang="zh-CN" altLang="en-US" sz="2000" dirty="0">
                <a:solidFill>
                  <a:schemeClr val="tx1"/>
                </a:solidFill>
              </a:rPr>
              <a:t>值有”application/x-www-form-urlencoded”、”multipart/form-data”</a:t>
            </a:r>
            <a:r>
              <a:rPr lang="en-US" altLang="zh-CN" sz="2000" dirty="0">
                <a:solidFill>
                  <a:schemeClr val="tx1"/>
                </a:solidFill>
              </a:rPr>
              <a:t>,</a:t>
            </a:r>
            <a:r>
              <a:rPr lang="zh-CN" altLang="en-US" sz="2000" dirty="0">
                <a:solidFill>
                  <a:schemeClr val="tx1"/>
                </a:solidFill>
              </a:rPr>
              <a:t>”</a:t>
            </a:r>
            <a:r>
              <a:rPr lang="en-US" altLang="zh-CN" sz="2000" dirty="0">
                <a:solidFill>
                  <a:schemeClr val="tx1"/>
                </a:solidFill>
              </a:rPr>
              <a:t>t</a:t>
            </a:r>
            <a:r>
              <a:rPr lang="zh-CN" altLang="en-US" sz="2000" dirty="0">
                <a:solidFill>
                  <a:schemeClr val="tx1"/>
                </a:solidFill>
              </a:rPr>
              <a:t>ext/plain”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2.1.3 HTML</a:t>
            </a:r>
            <a:r>
              <a:rPr lang="zh-CN" altLang="en-US" b="0" kern="1800" dirty="0">
                <a:latin typeface="Times New Roman" panose="02020603050405020304"/>
              </a:rPr>
              <a:t>表单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hlinkClick r:id="rId1"/>
              </a:rPr>
              <a:t>HTML</a:t>
            </a:r>
            <a:r>
              <a:rPr lang="zh-CN" altLang="en-US" sz="2000" dirty="0">
                <a:hlinkClick r:id="rId1"/>
              </a:rPr>
              <a:t>表单标签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852" y="1857364"/>
            <a:ext cx="6429420" cy="484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2.1.3 HTML</a:t>
            </a:r>
            <a:r>
              <a:rPr lang="zh-CN" altLang="en-US" b="0" kern="1800" dirty="0">
                <a:latin typeface="Times New Roman" panose="02020603050405020304"/>
              </a:rPr>
              <a:t>表单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175980"/>
            <a:ext cx="8507730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Input</a:t>
            </a:r>
            <a:r>
              <a:rPr lang="zh-CN" altLang="en-US" sz="2000" dirty="0"/>
              <a:t>标签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重要属性</a:t>
            </a:r>
            <a:endParaRPr lang="en-US" altLang="zh-CN" sz="2000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2000" u="sng" dirty="0">
                <a:hlinkClick r:id="rId1"/>
              </a:rPr>
              <a:t>type</a:t>
            </a:r>
            <a:endParaRPr lang="en-US" sz="2000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1158" y="2857496"/>
            <a:ext cx="8572560" cy="3720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2.1.3 HTML</a:t>
            </a:r>
            <a:r>
              <a:rPr lang="zh-CN" altLang="en-US" b="0" kern="1800" dirty="0">
                <a:latin typeface="Times New Roman" panose="02020603050405020304"/>
              </a:rPr>
              <a:t>表单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60270" y="1348740"/>
            <a:ext cx="8507730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66976" y="1214423"/>
            <a:ext cx="6715172" cy="541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2.1.3 HTML</a:t>
            </a:r>
            <a:r>
              <a:rPr lang="zh-CN" altLang="en-US" b="0" kern="1800" dirty="0">
                <a:latin typeface="Times New Roman" panose="02020603050405020304"/>
              </a:rPr>
              <a:t>表单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60270" y="1348740"/>
            <a:ext cx="8507730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884" y="1348740"/>
            <a:ext cx="385765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学习实例：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1"/>
              </a:rPr>
              <a:t>创建文本字段 </a:t>
            </a:r>
            <a:r>
              <a:rPr lang="en-US" altLang="zh-CN" sz="2000" u="sng" dirty="0">
                <a:hlinkClick r:id="rId1"/>
              </a:rPr>
              <a:t>(</a:t>
            </a:r>
            <a:r>
              <a:rPr lang="en-US" sz="2000" u="sng" dirty="0">
                <a:hlinkClick r:id="rId1"/>
              </a:rPr>
              <a:t>Text field)</a:t>
            </a:r>
            <a:endParaRPr lang="en-US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2"/>
              </a:rPr>
              <a:t>创建密码字段</a:t>
            </a:r>
            <a:endParaRPr lang="en-US" altLang="zh-CN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3"/>
              </a:rPr>
              <a:t>单选按钮</a:t>
            </a:r>
            <a:r>
              <a:rPr lang="en-US" altLang="zh-CN" sz="2000" u="sng" dirty="0">
                <a:hlinkClick r:id="rId3"/>
              </a:rPr>
              <a:t>(</a:t>
            </a:r>
            <a:r>
              <a:rPr lang="en-US" sz="2000" u="sng" dirty="0">
                <a:hlinkClick r:id="rId3"/>
              </a:rPr>
              <a:t>Radio buttons)</a:t>
            </a:r>
            <a:endParaRPr lang="en-US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4"/>
              </a:rPr>
              <a:t>复选框</a:t>
            </a:r>
            <a:r>
              <a:rPr lang="en-US" altLang="zh-CN" sz="2000" u="sng" dirty="0">
                <a:hlinkClick r:id="rId4"/>
              </a:rPr>
              <a:t>(</a:t>
            </a:r>
            <a:r>
              <a:rPr lang="en-US" sz="2000" u="sng" dirty="0">
                <a:hlinkClick r:id="rId4"/>
              </a:rPr>
              <a:t>Checkboxes)</a:t>
            </a:r>
            <a:endParaRPr lang="en-US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5"/>
              </a:rPr>
              <a:t>简单的下拉列表</a:t>
            </a:r>
            <a:endParaRPr lang="en-US" altLang="zh-CN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6"/>
              </a:rPr>
              <a:t>预选下拉列表</a:t>
            </a:r>
            <a:endParaRPr lang="en-US" altLang="zh-CN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7"/>
              </a:rPr>
              <a:t>文本域</a:t>
            </a:r>
            <a:r>
              <a:rPr lang="en-US" altLang="zh-CN" sz="2000" u="sng" dirty="0">
                <a:hlinkClick r:id="rId7"/>
              </a:rPr>
              <a:t>(</a:t>
            </a:r>
            <a:r>
              <a:rPr lang="en-US" sz="2000" u="sng" dirty="0" err="1">
                <a:hlinkClick r:id="rId7"/>
              </a:rPr>
              <a:t>Textarea</a:t>
            </a:r>
            <a:r>
              <a:rPr lang="en-US" sz="2000" u="sng" dirty="0">
                <a:hlinkClick r:id="rId7"/>
              </a:rPr>
              <a:t>)</a:t>
            </a:r>
            <a:endParaRPr lang="en-US" sz="2000" u="sng" dirty="0"/>
          </a:p>
          <a:p>
            <a:pPr>
              <a:lnSpc>
                <a:spcPct val="200000"/>
              </a:lnSpc>
            </a:pPr>
            <a:r>
              <a:rPr lang="zh-CN" altLang="en-US" sz="2000" u="sng" dirty="0">
                <a:hlinkClick r:id="rId8"/>
              </a:rPr>
              <a:t>创建按钮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2.1.4 HTML5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HTML5</a:t>
            </a:r>
            <a:r>
              <a:rPr lang="zh-CN" altLang="en-US" sz="2000" dirty="0"/>
              <a:t>，新一代的</a:t>
            </a:r>
            <a:r>
              <a:rPr lang="en-US" altLang="zh-CN" sz="2000" dirty="0"/>
              <a:t>HTML</a:t>
            </a:r>
            <a:r>
              <a:rPr lang="zh-CN" altLang="en-US" sz="2000" dirty="0"/>
              <a:t>标准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新元素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新属性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完全支持 </a:t>
            </a:r>
            <a:r>
              <a:rPr lang="en-US" altLang="en-US" sz="2000" dirty="0"/>
              <a:t>CSS3</a:t>
            </a:r>
            <a:endParaRPr lang="en-US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en-US" sz="2000" dirty="0"/>
              <a:t>Video </a:t>
            </a:r>
            <a:r>
              <a:rPr lang="zh-CN" altLang="en-US" sz="2000" dirty="0"/>
              <a:t>和 </a:t>
            </a:r>
            <a:r>
              <a:rPr lang="en-US" altLang="en-US" sz="2000" dirty="0"/>
              <a:t>Audio</a:t>
            </a:r>
            <a:endParaRPr lang="en-US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en-US" sz="2000" dirty="0"/>
              <a:t>2D/3D </a:t>
            </a:r>
            <a:r>
              <a:rPr lang="zh-CN" altLang="en-US" sz="2000" dirty="0"/>
              <a:t>制图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本地存储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本地 </a:t>
            </a:r>
            <a:r>
              <a:rPr lang="en-US" altLang="en-US" sz="2000" dirty="0"/>
              <a:t>SQL </a:t>
            </a:r>
            <a:r>
              <a:rPr lang="zh-CN" altLang="en-US" sz="2000" dirty="0"/>
              <a:t>数据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 </a:t>
            </a:r>
            <a:r>
              <a:rPr lang="en-US" altLang="zh-CN" sz="2000" dirty="0"/>
              <a:t>WEB</a:t>
            </a:r>
            <a:r>
              <a:rPr lang="zh-CN" altLang="en-US" sz="2000" dirty="0"/>
              <a:t>应用 连接特性，服务器数据推送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第2章 Web页面相关技术（自学</a:t>
            </a:r>
            <a:r>
              <a:rPr lang="zh-CN" altLang="en-US" dirty="0"/>
              <a:t>为主）</a:t>
            </a:r>
            <a:endParaRPr lang="zh-CN" altLang="en-US" dirty="0"/>
          </a:p>
        </p:txBody>
      </p:sp>
      <p:sp>
        <p:nvSpPr>
          <p:cNvPr id="3" name="Rectangle 43"/>
          <p:cNvSpPr>
            <a:spLocks noChangeArrowheads="1"/>
          </p:cNvSpPr>
          <p:nvPr/>
        </p:nvSpPr>
        <p:spPr bwMode="auto">
          <a:xfrm>
            <a:off x="788988" y="1552574"/>
            <a:ext cx="2266315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2.1 HTML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基础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2.1.1 HTML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简介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2.1.2 HTML</a:t>
            </a:r>
            <a:r>
              <a:rPr lang="zh-CN" altLang="en-US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调试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2.1.3 HTML</a:t>
            </a:r>
            <a:r>
              <a:rPr lang="zh-CN" altLang="en-US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表单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2.1.4 HTML5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Rectangle 43"/>
          <p:cNvSpPr>
            <a:spLocks noChangeArrowheads="1"/>
          </p:cNvSpPr>
          <p:nvPr/>
        </p:nvSpPr>
        <p:spPr bwMode="auto">
          <a:xfrm>
            <a:off x="4141787" y="1519239"/>
            <a:ext cx="301307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2.2 CSS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基础（简要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了解）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2.2.1CSS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简介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2.2.2 CSS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调试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2.2.3 CSS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选择器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2.2.4 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响应式设计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43"/>
          <p:cNvSpPr>
            <a:spLocks noChangeArrowheads="1"/>
          </p:cNvSpPr>
          <p:nvPr/>
        </p:nvSpPr>
        <p:spPr bwMode="auto">
          <a:xfrm>
            <a:off x="7551737" y="1552574"/>
            <a:ext cx="3164205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2.3 JavaScript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基础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2.3.1 JavaScript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简介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2.3.2 JavaScript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操作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DOM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2.3.3 JavaScript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操作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BOM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2.3.4 </a:t>
            </a:r>
            <a:r>
              <a:rPr 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JQuery</a:t>
            </a:r>
            <a:endParaRPr 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Rectangle 43"/>
          <p:cNvSpPr>
            <a:spLocks noChangeArrowheads="1"/>
          </p:cNvSpPr>
          <p:nvPr/>
        </p:nvSpPr>
        <p:spPr bwMode="auto">
          <a:xfrm>
            <a:off x="776605" y="4471035"/>
            <a:ext cx="6448425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2.4 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常用</a:t>
            </a:r>
            <a:r>
              <a:rPr 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页面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设计开发工具与框架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2.1.4 HTML5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977945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hlinkClick r:id="rId1"/>
              </a:rPr>
              <a:t>Canvas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支持脚本绘制图形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2"/>
              </a:rPr>
              <a:t>内联</a:t>
            </a:r>
            <a:r>
              <a:rPr lang="en-US" altLang="zh-CN" sz="2000" dirty="0">
                <a:hlinkClick r:id="rId2"/>
              </a:rPr>
              <a:t>SVG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	SVG </a:t>
            </a:r>
            <a:r>
              <a:rPr lang="zh-CN" altLang="en-US" sz="2000" dirty="0"/>
              <a:t>指可伸缩矢量图形 </a:t>
            </a:r>
            <a:r>
              <a:rPr lang="en-US" altLang="zh-CN" sz="2000" dirty="0"/>
              <a:t>(Scalable Vector Graphics)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SVG </a:t>
            </a:r>
            <a:r>
              <a:rPr lang="zh-CN" altLang="en-US" sz="2000" dirty="0"/>
              <a:t>用于定义用于网络的基于矢量的图形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SVG </a:t>
            </a:r>
            <a:r>
              <a:rPr lang="zh-CN" altLang="en-US" sz="2000" dirty="0"/>
              <a:t>使用 </a:t>
            </a:r>
            <a:r>
              <a:rPr lang="en-US" altLang="zh-CN" sz="2000" dirty="0"/>
              <a:t>XML </a:t>
            </a:r>
            <a:r>
              <a:rPr lang="zh-CN" altLang="en-US" sz="2000" dirty="0"/>
              <a:t>格式定义图形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SVG </a:t>
            </a:r>
            <a:r>
              <a:rPr lang="zh-CN" altLang="en-US" sz="2000" dirty="0"/>
              <a:t>图像在放大或改变尺寸的情况下其图形质量不会有损失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8602" y="2257419"/>
            <a:ext cx="24479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2.1.4 HTML5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147405"/>
            <a:ext cx="115939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hlinkClick r:id="rId1"/>
              </a:rPr>
              <a:t>SVG </a:t>
            </a:r>
            <a:r>
              <a:rPr lang="zh-CN" altLang="en-US" sz="2000" dirty="0">
                <a:hlinkClick r:id="rId1"/>
              </a:rPr>
              <a:t>与 </a:t>
            </a:r>
            <a:r>
              <a:rPr lang="en-US" altLang="zh-CN" sz="2000" dirty="0">
                <a:hlinkClick r:id="rId1"/>
              </a:rPr>
              <a:t>Canvas</a:t>
            </a:r>
            <a:r>
              <a:rPr lang="zh-CN" altLang="en-US" sz="2000" dirty="0">
                <a:hlinkClick r:id="rId1"/>
              </a:rPr>
              <a:t>两者间的区别</a:t>
            </a:r>
            <a:endParaRPr lang="en-US" altLang="zh-CN" sz="2000" dirty="0">
              <a:hlinkClick r:id="rId1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SVG </a:t>
            </a:r>
            <a:r>
              <a:rPr lang="zh-CN" altLang="en-US" sz="2000" dirty="0"/>
              <a:t>是一种使用 </a:t>
            </a:r>
            <a:r>
              <a:rPr lang="en-US" altLang="zh-CN" sz="2000" dirty="0"/>
              <a:t>XML </a:t>
            </a:r>
            <a:r>
              <a:rPr lang="zh-CN" altLang="en-US" sz="2000" dirty="0"/>
              <a:t>描述 </a:t>
            </a:r>
            <a:r>
              <a:rPr lang="en-US" altLang="zh-CN" sz="2000" dirty="0"/>
              <a:t>2D </a:t>
            </a:r>
            <a:r>
              <a:rPr lang="zh-CN" altLang="en-US" sz="2000" dirty="0"/>
              <a:t>图形的语言。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Canvas </a:t>
            </a:r>
            <a:r>
              <a:rPr lang="zh-CN" altLang="en-US" sz="2000" dirty="0"/>
              <a:t>通过 </a:t>
            </a:r>
            <a:r>
              <a:rPr lang="en-US" altLang="zh-CN" sz="2000" dirty="0"/>
              <a:t>JavaScript </a:t>
            </a:r>
            <a:r>
              <a:rPr lang="zh-CN" altLang="en-US" sz="2000" dirty="0"/>
              <a:t>来绘制 </a:t>
            </a:r>
            <a:r>
              <a:rPr lang="en-US" altLang="zh-CN" sz="2000" dirty="0"/>
              <a:t>2D </a:t>
            </a:r>
            <a:r>
              <a:rPr lang="zh-CN" altLang="en-US" sz="2000" dirty="0"/>
              <a:t>图形。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SVG </a:t>
            </a:r>
            <a:r>
              <a:rPr lang="zh-CN" altLang="en-US" sz="2000" dirty="0"/>
              <a:t>基于 </a:t>
            </a:r>
            <a:r>
              <a:rPr lang="en-US" altLang="zh-CN" sz="2000" dirty="0"/>
              <a:t>XML</a:t>
            </a:r>
            <a:r>
              <a:rPr lang="zh-CN" altLang="en-US" sz="2000" dirty="0"/>
              <a:t>，这意味着 </a:t>
            </a:r>
            <a:r>
              <a:rPr lang="en-US" altLang="zh-CN" sz="2000" dirty="0"/>
              <a:t>SVG DOM </a:t>
            </a:r>
            <a:r>
              <a:rPr lang="zh-CN" altLang="en-US" sz="2000" dirty="0"/>
              <a:t>中的每个元素都是可用的。您可以为某个元素附加 </a:t>
            </a:r>
            <a:r>
              <a:rPr lang="en-US" altLang="zh-CN" sz="2000" dirty="0"/>
              <a:t>JavaScript </a:t>
            </a:r>
            <a:r>
              <a:rPr lang="zh-CN" altLang="en-US" sz="2000" dirty="0"/>
              <a:t>事件处理器。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在 </a:t>
            </a:r>
            <a:r>
              <a:rPr lang="en-US" altLang="zh-CN" sz="2000" dirty="0"/>
              <a:t>SVG </a:t>
            </a:r>
            <a:r>
              <a:rPr lang="zh-CN" altLang="en-US" sz="2000" dirty="0"/>
              <a:t>中，每个被绘制的图形均被视为对象。如果 </a:t>
            </a:r>
            <a:r>
              <a:rPr lang="en-US" altLang="zh-CN" sz="2000" dirty="0"/>
              <a:t>SVG </a:t>
            </a:r>
            <a:r>
              <a:rPr lang="zh-CN" altLang="en-US" sz="2000" dirty="0"/>
              <a:t>对象的属性发生变化，那么浏览器能够自动重现图形。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Canvas </a:t>
            </a:r>
            <a:r>
              <a:rPr lang="zh-CN" altLang="en-US" sz="2000" dirty="0"/>
              <a:t>是逐像素进行渲染的。在 </a:t>
            </a:r>
            <a:r>
              <a:rPr lang="en-US" altLang="zh-CN" sz="2000" dirty="0"/>
              <a:t>canvas </a:t>
            </a:r>
            <a:r>
              <a:rPr lang="zh-CN" altLang="en-US" sz="2000" dirty="0"/>
              <a:t>中，一旦图形被绘制完成，它就不会继续得到浏览器的关注。如果其位置发生变化，那么整个场景也需要重新绘制，包括任何或许已被图形覆盖的对象。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2.1.4 HTML5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18843"/>
            <a:ext cx="8507730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hlinkClick r:id="rId1"/>
              </a:rPr>
              <a:t>HTML5 </a:t>
            </a:r>
            <a:r>
              <a:rPr lang="en-US" altLang="zh-CN" sz="2000" dirty="0" err="1">
                <a:hlinkClick r:id="rId1"/>
              </a:rPr>
              <a:t>MathML</a:t>
            </a:r>
            <a:endParaRPr lang="en-US" altLang="zh-CN" sz="2000" dirty="0">
              <a:hlinkClick r:id="rId2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2"/>
              </a:rPr>
              <a:t>拖放（</a:t>
            </a:r>
            <a:r>
              <a:rPr lang="en-US" altLang="zh-CN" sz="2000" dirty="0">
                <a:hlinkClick r:id="rId2"/>
              </a:rPr>
              <a:t>Drag </a:t>
            </a:r>
            <a:r>
              <a:rPr lang="zh-CN" altLang="en-US" sz="2000" dirty="0">
                <a:hlinkClick r:id="rId2"/>
              </a:rPr>
              <a:t>和 </a:t>
            </a:r>
            <a:r>
              <a:rPr lang="en-US" altLang="zh-CN" sz="2000" dirty="0">
                <a:hlinkClick r:id="rId2"/>
              </a:rPr>
              <a:t>Drop</a:t>
            </a:r>
            <a:r>
              <a:rPr lang="zh-CN" altLang="en-US" sz="2000" dirty="0">
                <a:hlinkClick r:id="rId2"/>
              </a:rPr>
              <a:t>）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hlinkClick r:id="rId3"/>
              </a:rPr>
              <a:t>Geolocation</a:t>
            </a:r>
            <a:r>
              <a:rPr lang="zh-CN" altLang="en-US" sz="2000" dirty="0">
                <a:hlinkClick r:id="rId3"/>
              </a:rPr>
              <a:t>（地理定位）</a:t>
            </a:r>
            <a:endParaRPr lang="zh-CN" altLang="en-US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4"/>
              </a:rPr>
              <a:t>视频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5"/>
              </a:rPr>
              <a:t>音频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6"/>
              </a:rPr>
              <a:t>新的 </a:t>
            </a:r>
            <a:r>
              <a:rPr lang="en-US" altLang="zh-CN" sz="2000" dirty="0">
                <a:hlinkClick r:id="rId6"/>
              </a:rPr>
              <a:t>Input </a:t>
            </a:r>
            <a:r>
              <a:rPr lang="zh-CN" altLang="en-US" sz="2000" dirty="0">
                <a:hlinkClick r:id="rId6"/>
              </a:rPr>
              <a:t>类型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7"/>
              </a:rPr>
              <a:t>新的表单元素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8"/>
              </a:rPr>
              <a:t>新的表单属性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9"/>
              </a:rPr>
              <a:t>语义元素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64660" y="1218843"/>
            <a:ext cx="4811574" cy="386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hlinkClick r:id="rId10"/>
              </a:rPr>
              <a:t>Web</a:t>
            </a:r>
            <a:r>
              <a:rPr lang="zh-CN" altLang="en-US" sz="2000" dirty="0">
                <a:hlinkClick r:id="rId10"/>
              </a:rPr>
              <a:t>存储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hlinkClick r:id="rId11"/>
              </a:rPr>
              <a:t>Web SQL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12"/>
              </a:rPr>
              <a:t>应用程序缓存</a:t>
            </a:r>
            <a:endParaRPr lang="zh-CN" altLang="en-US" sz="2000" dirty="0">
              <a:hlinkClick r:id="rId11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hlinkClick r:id="rId13"/>
              </a:rPr>
              <a:t>Web Workers</a:t>
            </a:r>
            <a:endParaRPr lang="en-US" altLang="zh-CN" sz="2000" dirty="0">
              <a:hlinkClick r:id="rId11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hlinkClick r:id="rId11"/>
              </a:rPr>
              <a:t> </a:t>
            </a:r>
            <a:r>
              <a:rPr lang="zh-CN" altLang="en-US" sz="2000" dirty="0">
                <a:hlinkClick r:id="rId14"/>
              </a:rPr>
              <a:t>服务器发送事件</a:t>
            </a:r>
            <a:r>
              <a:rPr lang="en-US" altLang="zh-CN" sz="2000" dirty="0">
                <a:hlinkClick r:id="rId14"/>
              </a:rPr>
              <a:t>(Server-Sent Events)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 err="1">
                <a:hlinkClick r:id="rId15"/>
              </a:rPr>
              <a:t>WebSocket</a:t>
            </a:r>
            <a:endParaRPr lang="en-US" altLang="zh-CN" sz="2000" dirty="0">
              <a:hlinkClick r:id="rId13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dirty="0">
              <a:hlinkClick r:id="rId1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2.1.4 HTML5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1"/>
              </a:rPr>
              <a:t>语义元素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r>
              <a:rPr lang="zh-CN" altLang="en-US" sz="2000" dirty="0"/>
              <a:t>一个语义元素能够清楚的描述其意义给浏览器和开发者。</a:t>
            </a:r>
            <a:endParaRPr lang="zh-CN" altLang="en-US" sz="2000" dirty="0"/>
          </a:p>
          <a:p>
            <a:pPr lvl="1"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无语义</a:t>
            </a:r>
            <a:r>
              <a:rPr lang="zh-CN" altLang="en-US" sz="2000" dirty="0">
                <a:solidFill>
                  <a:srgbClr val="FF0000"/>
                </a:solidFill>
              </a:rPr>
              <a:t> </a:t>
            </a:r>
            <a:r>
              <a:rPr lang="zh-CN" altLang="en-US" sz="2000" dirty="0"/>
              <a:t>元素实例</a:t>
            </a:r>
            <a:r>
              <a:rPr lang="en-US" altLang="zh-CN" sz="2000" dirty="0"/>
              <a:t>: &lt;div&gt; </a:t>
            </a:r>
            <a:r>
              <a:rPr lang="zh-CN" altLang="en-US" sz="2000" dirty="0"/>
              <a:t>和 </a:t>
            </a:r>
            <a:r>
              <a:rPr lang="en-US" altLang="zh-CN" sz="2000" dirty="0"/>
              <a:t>&lt;span&gt; - </a:t>
            </a:r>
            <a:r>
              <a:rPr lang="zh-CN" altLang="en-US" sz="2000" dirty="0"/>
              <a:t>无需考虑内容</a:t>
            </a:r>
            <a:r>
              <a:rPr lang="en-US" altLang="zh-CN" sz="2000" dirty="0"/>
              <a:t>.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语义</a:t>
            </a:r>
            <a:r>
              <a:rPr lang="zh-CN" altLang="en-US" sz="2000" dirty="0"/>
              <a:t>元素实例</a:t>
            </a:r>
            <a:r>
              <a:rPr lang="en-US" altLang="zh-CN" sz="2000" dirty="0"/>
              <a:t>: &lt;form&gt;, &lt;table&gt;, and &lt;</a:t>
            </a:r>
            <a:r>
              <a:rPr lang="en-US" altLang="zh-CN" sz="2000" dirty="0" err="1"/>
              <a:t>img</a:t>
            </a:r>
            <a:r>
              <a:rPr lang="en-US" altLang="zh-CN" sz="2000" dirty="0"/>
              <a:t>&gt; - </a:t>
            </a:r>
            <a:r>
              <a:rPr lang="zh-CN" altLang="en-US" sz="2000" dirty="0"/>
              <a:t>清楚的定义了它的内容</a:t>
            </a:r>
            <a:r>
              <a:rPr lang="en-US" altLang="zh-CN" sz="2000" dirty="0"/>
              <a:t>.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1101" y="2468281"/>
            <a:ext cx="2705615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463189" y="4075624"/>
            <a:ext cx="47149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000" dirty="0"/>
              <a:t>HTML5</a:t>
            </a:r>
            <a:r>
              <a:rPr lang="zh-CN" altLang="en-US" sz="2000" dirty="0"/>
              <a:t>提供了新的语义元素来明确一个</a:t>
            </a:r>
            <a:r>
              <a:rPr lang="en-US" altLang="zh-CN" sz="2000" dirty="0"/>
              <a:t>Web</a:t>
            </a:r>
            <a:r>
              <a:rPr lang="zh-CN" altLang="en-US" sz="2000" dirty="0"/>
              <a:t>页面的不同部分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br>
              <a:rPr lang="zh-CN" altLang="en-US" sz="2000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2.1.4 HTML5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507730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hlinkClick r:id="rId1"/>
              </a:rPr>
              <a:t>Web</a:t>
            </a:r>
            <a:r>
              <a:rPr lang="zh-CN" altLang="en-US" sz="2000" dirty="0">
                <a:hlinkClick r:id="rId1"/>
              </a:rPr>
              <a:t>存储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2000" dirty="0"/>
              <a:t>HTML5 web </a:t>
            </a:r>
            <a:r>
              <a:rPr lang="zh-CN" altLang="en-US" sz="2000" dirty="0"/>
              <a:t>存储</a:t>
            </a:r>
            <a:r>
              <a:rPr lang="en-US" altLang="zh-CN" sz="2000" dirty="0"/>
              <a:t>,</a:t>
            </a:r>
            <a:r>
              <a:rPr lang="zh-CN" altLang="en-US" sz="2000" dirty="0"/>
              <a:t>一个比</a:t>
            </a:r>
            <a:r>
              <a:rPr lang="en-US" sz="2000" dirty="0"/>
              <a:t>cookie</a:t>
            </a:r>
            <a:r>
              <a:rPr lang="zh-CN" altLang="en-US" sz="2000" dirty="0"/>
              <a:t>更好的本地存储方式。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客户端存储数据的两个对象为：</a:t>
            </a:r>
            <a:endParaRPr lang="zh-CN" altLang="en-US" sz="2000" dirty="0"/>
          </a:p>
          <a:p>
            <a:pPr lvl="1" latinLnBrk="1">
              <a:lnSpc>
                <a:spcPct val="150000"/>
              </a:lnSpc>
            </a:pPr>
            <a:r>
              <a:rPr lang="en-US" sz="2000" dirty="0" err="1">
                <a:solidFill>
                  <a:srgbClr val="FF0000"/>
                </a:solidFill>
              </a:rPr>
              <a:t>localStorage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- </a:t>
            </a:r>
            <a:r>
              <a:rPr lang="zh-CN" altLang="en-US" sz="2000" dirty="0"/>
              <a:t>没有时间限制的数据存储</a:t>
            </a:r>
            <a:endParaRPr lang="zh-CN" altLang="en-US" sz="2000" dirty="0"/>
          </a:p>
          <a:p>
            <a:pPr lvl="1" latinLnBrk="1">
              <a:lnSpc>
                <a:spcPct val="150000"/>
              </a:lnSpc>
            </a:pPr>
            <a:r>
              <a:rPr lang="en-US" sz="2000" dirty="0" err="1">
                <a:solidFill>
                  <a:srgbClr val="FF0000"/>
                </a:solidFill>
              </a:rPr>
              <a:t>sessionStorage</a:t>
            </a:r>
            <a:r>
              <a:rPr lang="en-US" sz="2000" dirty="0"/>
              <a:t> - </a:t>
            </a:r>
            <a:r>
              <a:rPr lang="zh-CN" altLang="en-US" sz="2000" dirty="0"/>
              <a:t>针对一个 </a:t>
            </a:r>
            <a:r>
              <a:rPr lang="en-US" sz="2000" dirty="0"/>
              <a:t>session </a:t>
            </a:r>
            <a:r>
              <a:rPr lang="zh-CN" altLang="en-US" sz="2000" dirty="0"/>
              <a:t>的数据存储，当用户关闭浏览器窗口后，数据会被删除。</a:t>
            </a:r>
            <a:endParaRPr lang="zh-CN" altLang="en-US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zh-CN" altLang="en-US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4166" y="4188254"/>
            <a:ext cx="5929354" cy="166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81290" y="606006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3"/>
              </a:rPr>
              <a:t>示例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2.1.4 HTML5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0045" y="1175980"/>
            <a:ext cx="8507730" cy="502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hlinkClick r:id="rId1"/>
              </a:rPr>
              <a:t>Web SQL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Web SQL </a:t>
            </a:r>
            <a:r>
              <a:rPr lang="zh-CN" altLang="en-US" sz="2000" dirty="0"/>
              <a:t>数据库 </a:t>
            </a:r>
            <a:r>
              <a:rPr lang="en-US" altLang="zh-CN" sz="2000" dirty="0"/>
              <a:t>API </a:t>
            </a:r>
            <a:r>
              <a:rPr lang="zh-CN" altLang="en-US" sz="2000" dirty="0"/>
              <a:t>并不是 </a:t>
            </a:r>
            <a:r>
              <a:rPr lang="en-US" altLang="zh-CN" sz="2000" dirty="0"/>
              <a:t>HTML5 </a:t>
            </a:r>
            <a:r>
              <a:rPr lang="zh-CN" altLang="en-US" sz="2000" dirty="0"/>
              <a:t>规范的一部分，但是它是一个独立的规范，引入了一组使用 </a:t>
            </a:r>
            <a:r>
              <a:rPr lang="en-US" altLang="zh-CN" sz="2000" dirty="0"/>
              <a:t>SQL </a:t>
            </a:r>
            <a:r>
              <a:rPr lang="zh-CN" altLang="en-US" sz="2000" dirty="0"/>
              <a:t>操作客户端数据库的 </a:t>
            </a:r>
            <a:r>
              <a:rPr lang="en-US" altLang="zh-CN" sz="2000" dirty="0"/>
              <a:t>APIs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olidFill>
                  <a:srgbClr val="FF0000"/>
                </a:solidFill>
              </a:rPr>
              <a:t>Indexed Database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同样是一个</a:t>
            </a:r>
            <a:r>
              <a:rPr lang="en-US" altLang="zh-CN" sz="2000" dirty="0"/>
              <a:t>Web</a:t>
            </a:r>
            <a:r>
              <a:rPr lang="zh-CN" altLang="en-US" sz="2000" dirty="0"/>
              <a:t>客户端存储结构化数据的规范，是一个完全内置于浏览器中的一个沙盒环境中的文档数据库（</a:t>
            </a:r>
            <a:r>
              <a:rPr lang="en-US" altLang="zh-CN" sz="2000" dirty="0" err="1"/>
              <a:t>NoSQL</a:t>
            </a:r>
            <a:r>
              <a:rPr lang="zh-CN" altLang="en-US" sz="2000" dirty="0"/>
              <a:t>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zh-CN" altLang="en-US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16" y="4243394"/>
            <a:ext cx="29718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2.2.1 CSS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593967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层叠样式表（</a:t>
            </a:r>
            <a:r>
              <a:rPr lang="en-US" altLang="zh-CN" sz="2000" dirty="0">
                <a:solidFill>
                  <a:srgbClr val="FF0000"/>
                </a:solidFill>
              </a:rPr>
              <a:t>C</a:t>
            </a:r>
            <a:r>
              <a:rPr lang="en-US" altLang="zh-CN" sz="2000" dirty="0"/>
              <a:t>ascading 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tyle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heets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样式表，样式表是文档的表现，</a:t>
            </a:r>
            <a:r>
              <a:rPr lang="en-US" altLang="zh-CN" dirty="0"/>
              <a:t>html</a:t>
            </a:r>
            <a:r>
              <a:rPr lang="zh-CN" altLang="en-US" dirty="0"/>
              <a:t>是文档的内容，</a:t>
            </a:r>
            <a:r>
              <a:rPr lang="zh-CN" altLang="en-US" dirty="0">
                <a:solidFill>
                  <a:srgbClr val="FF0000"/>
                </a:solidFill>
              </a:rPr>
              <a:t>内容与表现分离</a:t>
            </a:r>
            <a:r>
              <a:rPr lang="zh-CN" altLang="en-US" dirty="0"/>
              <a:t>的思路，</a:t>
            </a:r>
            <a:r>
              <a:rPr lang="zh-CN" altLang="en-US" dirty="0">
                <a:hlinkClick r:id="rId1"/>
              </a:rPr>
              <a:t>示例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层叠：一组样式在一起层叠使用，控制一个或多个</a:t>
            </a:r>
            <a:r>
              <a:rPr lang="en-US" altLang="zh-CN" dirty="0"/>
              <a:t>HTML</a:t>
            </a:r>
            <a:r>
              <a:rPr lang="zh-CN" altLang="en-US" dirty="0"/>
              <a:t>元素。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当前版本为</a:t>
            </a:r>
            <a:r>
              <a:rPr lang="en-US" altLang="zh-CN" dirty="0"/>
              <a:t>CSS3</a:t>
            </a: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CSS</a:t>
            </a:r>
            <a:r>
              <a:rPr lang="zh-CN" altLang="en-US" sz="2000" dirty="0"/>
              <a:t>优点：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内容和样式分离，在</a:t>
            </a:r>
            <a:r>
              <a:rPr lang="en-US" altLang="zh-CN" dirty="0"/>
              <a:t>HTML</a:t>
            </a:r>
            <a:r>
              <a:rPr lang="zh-CN" altLang="en-US" dirty="0"/>
              <a:t>文件中只存放内容信息，设计部分存放在独立的样式文件中，既可以实现精确的样式控制，又保持了</a:t>
            </a:r>
            <a:r>
              <a:rPr lang="en-US" altLang="zh-CN" dirty="0"/>
              <a:t>html</a:t>
            </a:r>
            <a:r>
              <a:rPr lang="zh-CN" altLang="en-US" dirty="0"/>
              <a:t>简单明了</a:t>
            </a:r>
            <a:endParaRPr lang="zh-CN" altLang="en-US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易于维护和改版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提高页面浏览速度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便于搜索引擎搜索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便于实现网页信息无障碍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2.2.1 CSS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2132857"/>
            <a:ext cx="2847975" cy="2847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404318"/>
            <a:ext cx="306705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2.2.1 CSS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332797" cy="488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CSS</a:t>
            </a:r>
            <a:r>
              <a:rPr lang="zh-CN" altLang="en-US" sz="2000" dirty="0"/>
              <a:t>规则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CSS </a:t>
            </a:r>
            <a:r>
              <a:rPr lang="zh-CN" altLang="en-US" sz="2000" dirty="0"/>
              <a:t>规则由两个主要的部分构成：选择器，以及一条或多条声明</a:t>
            </a:r>
            <a:r>
              <a:rPr lang="en-US" altLang="zh-CN" sz="2000" dirty="0"/>
              <a:t>: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选择器通常确定需要改变样式的 </a:t>
            </a:r>
            <a:r>
              <a:rPr lang="en-US" altLang="zh-CN" sz="2000" dirty="0"/>
              <a:t>HTML </a:t>
            </a:r>
            <a:r>
              <a:rPr lang="zh-CN" altLang="en-US" sz="2000" dirty="0"/>
              <a:t>元素。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每条声明由一个属性和一个值组成，属性和值被冒号分开，多个声明直接用分号分开。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1"/>
              </a:rPr>
              <a:t>实例</a:t>
            </a:r>
            <a:r>
              <a:rPr lang="en-US" altLang="zh-CN" sz="2000" dirty="0">
                <a:hlinkClick r:id="rId1"/>
              </a:rPr>
              <a:t>1</a:t>
            </a:r>
            <a:r>
              <a:rPr lang="zh-CN" altLang="en-US" sz="2000" dirty="0"/>
              <a:t>，</a:t>
            </a:r>
            <a:r>
              <a:rPr lang="zh-CN" altLang="en-US" sz="2000" dirty="0">
                <a:hlinkClick r:id="rId2"/>
              </a:rPr>
              <a:t>实例</a:t>
            </a:r>
            <a:r>
              <a:rPr lang="en-US" altLang="zh-CN" sz="2000" dirty="0">
                <a:hlinkClick r:id="rId2"/>
              </a:rPr>
              <a:t>2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52794" y="2643183"/>
            <a:ext cx="55245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2.2.1 CSS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65404" cy="545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放置</a:t>
            </a:r>
            <a:r>
              <a:rPr lang="en-US" altLang="zh-CN" sz="2000" dirty="0">
                <a:sym typeface="+mn-ea"/>
              </a:rPr>
              <a:t>CSS</a:t>
            </a:r>
            <a:r>
              <a:rPr lang="zh-CN" altLang="en-US" sz="2000" dirty="0">
                <a:sym typeface="+mn-ea"/>
              </a:rPr>
              <a:t>的几种方式</a:t>
            </a:r>
            <a:r>
              <a:rPr lang="en-US" altLang="zh-CN" sz="2000" dirty="0"/>
              <a:t>: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>
                <a:solidFill>
                  <a:srgbClr val="FF0000"/>
                </a:solidFill>
              </a:rPr>
              <a:t>内联样式表</a:t>
            </a:r>
            <a:r>
              <a:rPr lang="zh-CN" altLang="en-US" dirty="0"/>
              <a:t>：针对任意</a:t>
            </a:r>
            <a:r>
              <a:rPr lang="en-US" altLang="zh-CN" dirty="0"/>
              <a:t>body</a:t>
            </a:r>
            <a:r>
              <a:rPr lang="zh-CN" altLang="en-US" dirty="0"/>
              <a:t>元素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	  &lt;p style="</a:t>
            </a:r>
            <a:r>
              <a:rPr lang="en-US" altLang="zh-CN" dirty="0" err="1"/>
              <a:t>color:red;font-family:serif</a:t>
            </a:r>
            <a:r>
              <a:rPr lang="en-US" altLang="zh-CN" dirty="0"/>
              <a:t>"&gt;</a:t>
            </a:r>
            <a:r>
              <a:rPr lang="zh-CN" altLang="en-US" dirty="0"/>
              <a:t>内联样式</a:t>
            </a:r>
            <a:r>
              <a:rPr lang="en-US" altLang="zh-CN" dirty="0"/>
              <a:t>&lt;/p&gt;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>
                <a:solidFill>
                  <a:srgbClr val="FF0000"/>
                </a:solidFill>
              </a:rPr>
              <a:t>嵌入样式表：</a:t>
            </a:r>
            <a:r>
              <a:rPr lang="zh-CN" altLang="en-US" dirty="0"/>
              <a:t>放到</a:t>
            </a:r>
            <a:r>
              <a:rPr lang="en-US" altLang="zh-CN" dirty="0"/>
              <a:t>html</a:t>
            </a:r>
            <a:r>
              <a:rPr lang="zh-CN" altLang="en-US" dirty="0"/>
              <a:t>的文档的</a:t>
            </a:r>
            <a:r>
              <a:rPr lang="en-US" altLang="zh-CN" dirty="0"/>
              <a:t>head</a:t>
            </a:r>
            <a:r>
              <a:rPr lang="zh-CN" altLang="en-US" dirty="0"/>
              <a:t>部分。</a:t>
            </a:r>
            <a:endParaRPr lang="zh-CN" altLang="en-US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1600" dirty="0"/>
              <a:t>&lt;head&gt;</a:t>
            </a:r>
            <a:endParaRPr lang="en-US" altLang="zh-CN" sz="16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1600" dirty="0"/>
              <a:t>		&lt;style type="text/</a:t>
            </a:r>
            <a:r>
              <a:rPr lang="en-US" altLang="zh-CN" sz="1600" dirty="0" err="1"/>
              <a:t>css</a:t>
            </a:r>
            <a:r>
              <a:rPr lang="en-US" altLang="zh-CN" sz="1600" dirty="0"/>
              <a:t>"&gt;</a:t>
            </a:r>
            <a:endParaRPr lang="en-US" altLang="zh-CN" sz="16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1600" dirty="0"/>
              <a:t>		&lt;/style&gt;</a:t>
            </a:r>
            <a:endParaRPr lang="en-US" altLang="zh-CN" sz="1600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1600" dirty="0"/>
              <a:t>&lt;/head&gt;</a:t>
            </a:r>
            <a:endParaRPr lang="en-US" altLang="zh-CN" sz="16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>
                <a:solidFill>
                  <a:srgbClr val="FF0000"/>
                </a:solidFill>
              </a:rPr>
              <a:t>外部样式表</a:t>
            </a:r>
            <a:r>
              <a:rPr lang="zh-CN" altLang="en-US" dirty="0"/>
              <a:t>：在</a:t>
            </a:r>
            <a:r>
              <a:rPr lang="en-US" altLang="zh-CN" dirty="0"/>
              <a:t>head</a:t>
            </a:r>
            <a:r>
              <a:rPr lang="zh-CN" altLang="en-US" dirty="0"/>
              <a:t>部分通过</a:t>
            </a:r>
            <a:r>
              <a:rPr lang="en-US" altLang="zh-CN" dirty="0"/>
              <a:t>link</a:t>
            </a:r>
            <a:r>
              <a:rPr lang="zh-CN" altLang="en-US" dirty="0"/>
              <a:t>链接</a:t>
            </a:r>
            <a:endParaRPr lang="zh-CN" altLang="en-US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        &lt;link </a:t>
            </a:r>
            <a:r>
              <a:rPr lang="en-US" altLang="zh-CN" dirty="0" err="1"/>
              <a:t>rel</a:t>
            </a:r>
            <a:r>
              <a:rPr lang="en-US" altLang="zh-CN" dirty="0"/>
              <a:t>="</a:t>
            </a:r>
            <a:r>
              <a:rPr lang="en-US" altLang="zh-CN" dirty="0" err="1"/>
              <a:t>StyleSheet</a:t>
            </a:r>
            <a:r>
              <a:rPr lang="en-US" altLang="zh-CN" dirty="0"/>
              <a:t>" </a:t>
            </a:r>
            <a:r>
              <a:rPr lang="en-US" altLang="zh-CN" dirty="0" err="1"/>
              <a:t>href</a:t>
            </a:r>
            <a:r>
              <a:rPr lang="en-US" altLang="zh-CN" dirty="0"/>
              <a:t>="style.css"&gt;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当同一个 </a:t>
            </a:r>
            <a:r>
              <a:rPr lang="en-US" altLang="zh-CN" dirty="0"/>
              <a:t>HTML </a:t>
            </a:r>
            <a:r>
              <a:rPr lang="zh-CN" altLang="en-US" dirty="0"/>
              <a:t>元素被不止一个样式定义时，优先级为：</a:t>
            </a:r>
            <a:r>
              <a:rPr lang="zh-CN" altLang="en-US" dirty="0">
                <a:solidFill>
                  <a:srgbClr val="FF0000"/>
                </a:solidFill>
              </a:rPr>
              <a:t>浏览器缺省设置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外部样式表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嵌入样式表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内联样式表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第2章 Web页面相关技术（自学</a:t>
            </a:r>
            <a:r>
              <a:rPr lang="zh-CN" altLang="en-US" dirty="0"/>
              <a:t>为主）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1501" y="1328738"/>
            <a:ext cx="111299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latin typeface="+mn-ea"/>
                <a:ea typeface="+mn-ea"/>
              </a:rPr>
              <a:t>Web</a:t>
            </a:r>
            <a:r>
              <a:rPr lang="zh-CN" altLang="en-US" sz="2000" dirty="0">
                <a:latin typeface="+mn-ea"/>
                <a:ea typeface="+mn-ea"/>
              </a:rPr>
              <a:t>页面主要有</a:t>
            </a: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部分组成：</a:t>
            </a:r>
            <a:r>
              <a:rPr lang="zh-CN" altLang="en-US" sz="2000" b="1" dirty="0">
                <a:latin typeface="+mn-ea"/>
                <a:ea typeface="+mn-ea"/>
              </a:rPr>
              <a:t>结构（</a:t>
            </a:r>
            <a:r>
              <a:rPr lang="en-US" altLang="zh-CN" sz="2000" b="1" dirty="0">
                <a:latin typeface="+mn-ea"/>
                <a:ea typeface="+mn-ea"/>
              </a:rPr>
              <a:t>structure</a:t>
            </a:r>
            <a:r>
              <a:rPr lang="zh-CN" altLang="en-US" sz="2000" b="1" dirty="0">
                <a:latin typeface="+mn-ea"/>
                <a:ea typeface="+mn-ea"/>
              </a:rPr>
              <a:t>）、表现（</a:t>
            </a:r>
            <a:r>
              <a:rPr lang="en-US" altLang="zh-CN" sz="2000" b="1" dirty="0">
                <a:latin typeface="+mn-ea"/>
                <a:ea typeface="+mn-ea"/>
              </a:rPr>
              <a:t>presentation</a:t>
            </a:r>
            <a:r>
              <a:rPr lang="zh-CN" altLang="en-US" sz="2000" b="1" dirty="0">
                <a:latin typeface="+mn-ea"/>
                <a:ea typeface="+mn-ea"/>
              </a:rPr>
              <a:t>）和行为（</a:t>
            </a:r>
            <a:r>
              <a:rPr lang="en-US" altLang="zh-CN" sz="2000" b="1" dirty="0">
                <a:latin typeface="+mn-ea"/>
                <a:ea typeface="+mn-ea"/>
              </a:rPr>
              <a:t>behavior</a:t>
            </a:r>
            <a:r>
              <a:rPr lang="zh-CN" altLang="en-US" sz="2000" b="1" dirty="0">
                <a:latin typeface="+mn-ea"/>
                <a:ea typeface="+mn-ea"/>
              </a:rPr>
              <a:t>）。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HTML</a:t>
            </a:r>
            <a:r>
              <a:rPr lang="zh-CN" altLang="en-US" sz="2000" b="1" dirty="0"/>
              <a:t>：</a:t>
            </a:r>
            <a:r>
              <a:rPr lang="zh-CN" altLang="en-US" sz="2000" dirty="0"/>
              <a:t>网页元素的结构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CSS</a:t>
            </a:r>
            <a:r>
              <a:rPr lang="zh-CN" altLang="en-US" sz="2000" dirty="0"/>
              <a:t>：网页元素的表现形式，如：位置、颜色、大小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JS</a:t>
            </a:r>
            <a:r>
              <a:rPr lang="zh-CN" altLang="en-US" sz="2000" dirty="0"/>
              <a:t>：网页元素的交互行为，如：按钮点击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内容与表现分离</a:t>
            </a:r>
            <a:r>
              <a:rPr lang="zh-CN" altLang="en-US" sz="2000" dirty="0"/>
              <a:t>的示例与优势，</a:t>
            </a:r>
            <a:r>
              <a:rPr lang="zh-CN" altLang="en-US" sz="2000" dirty="0">
                <a:hlinkClick r:id="rId1"/>
              </a:rPr>
              <a:t>示例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endParaRPr lang="zh-CN" altLang="en-US" sz="2000" b="1" dirty="0"/>
          </a:p>
        </p:txBody>
      </p:sp>
      <p:pic>
        <p:nvPicPr>
          <p:cNvPr id="1028" name="Picture 4" descr="https://timgsa.baidu.com/timg?image&amp;quality=80&amp;size=b9999_10000&amp;sec=1569511997190&amp;di=14b1847bed10a007a60756c2c3215731&amp;imgtype=jpg&amp;src=http%3A%2F%2Fimg1.imgtn.bdimg.com%2Fit%2Fu%3D1367109401%2C712034892%26fm%3D214%26gp%3D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3" y="2138362"/>
            <a:ext cx="34861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36003" y="4303305"/>
            <a:ext cx="687228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易于维护和改版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提高页面浏览速度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便于搜索引擎搜索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便于实现网页信息无障碍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2.2.1 CSS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65404" cy="45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背景：CSS没有变量、函数、SCOPE，需要书写大量看似没有逻辑的代码，不方便维护及扩展，不利于复用，为了方便前端开发的工作量，出现了sass和less。</a:t>
            </a:r>
            <a:endParaRPr lang="zh-CN" altLang="en-US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SASS: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yntactically 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en-US" altLang="zh-CN" sz="2000" dirty="0"/>
              <a:t>wesome 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tyle</a:t>
            </a:r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heets</a:t>
            </a:r>
            <a:r>
              <a:rPr lang="zh-CN" altLang="en-US" sz="2000" dirty="0">
                <a:ea typeface="宋体" charset="0"/>
              </a:rPr>
              <a:t>，基于Ruby语言开发，对css的一种扩展提升，增加了规则、变量、混入、选择器、继承等等特性。https://www.sass.hk/guide/</a:t>
            </a:r>
            <a:endParaRPr lang="zh-CN" altLang="en-US" sz="2000" dirty="0">
              <a:ea typeface="宋体" charset="0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LESS</a:t>
            </a:r>
            <a:r>
              <a:rPr lang="zh-CN" altLang="en-US" sz="2000" dirty="0">
                <a:ea typeface="宋体" charset="0"/>
              </a:rPr>
              <a:t>：基于JavaScript，扩展了 CSS 语言，增加了变量、</a:t>
            </a:r>
            <a:endParaRPr lang="zh-CN" altLang="en-US" sz="2000" dirty="0">
              <a:ea typeface="宋体" charset="0"/>
            </a:endParaRPr>
          </a:p>
          <a:p>
            <a:pPr marL="567055" lvl="1" indent="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None/>
            </a:pPr>
            <a:r>
              <a:rPr lang="zh-CN" altLang="en-US" sz="2000" dirty="0">
                <a:ea typeface="宋体" charset="0"/>
              </a:rPr>
              <a:t>Mixin、函数等特性，使 CSS 更易维护和扩展。</a:t>
            </a:r>
            <a:endParaRPr lang="zh-CN" altLang="en-US" sz="2000" dirty="0">
              <a:ea typeface="宋体" charset="0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zh-CN" altLang="en-US" sz="2000" dirty="0">
              <a:ea typeface="宋体" charset="0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0" y="3319145"/>
            <a:ext cx="4241800" cy="2730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82050" y="6162675"/>
            <a:ext cx="216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800"/>
              <a:t>SASS</a:t>
            </a:r>
            <a:r>
              <a:rPr lang="zh-CN" altLang="en-US" sz="1800"/>
              <a:t>中的变量引用</a:t>
            </a:r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4877435"/>
            <a:ext cx="32893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2.2.2 CSS</a:t>
            </a:r>
            <a:r>
              <a:rPr lang="zh-CN" altLang="en-US" b="0" kern="1800" dirty="0">
                <a:latin typeface="Times New Roman" panose="02020603050405020304"/>
              </a:rPr>
              <a:t>调试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1770" y="1347470"/>
            <a:ext cx="8592820" cy="51346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  <a:hlinkClick r:id="rId1"/>
              </a:rPr>
              <a:t>2.2.3 CSS</a:t>
            </a:r>
            <a:r>
              <a:rPr lang="zh-CN" altLang="en-US" b="0" kern="1800" dirty="0">
                <a:latin typeface="Times New Roman" panose="02020603050405020304"/>
                <a:hlinkClick r:id="rId1"/>
              </a:rPr>
              <a:t>选择器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79692" cy="488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选择器，也叫标签选择器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通过标签名来选择，如：</a:t>
            </a:r>
            <a:r>
              <a:rPr lang="en-US" altLang="zh-CN" sz="2000" dirty="0">
                <a:sym typeface="+mn-ea"/>
              </a:rPr>
              <a:t>p{ </a:t>
            </a:r>
            <a:r>
              <a:rPr lang="en-US" altLang="zh-CN" sz="2000" dirty="0" err="1">
                <a:sym typeface="+mn-ea"/>
              </a:rPr>
              <a:t>color:red</a:t>
            </a:r>
            <a:r>
              <a:rPr lang="en-US" altLang="zh-CN" sz="2000" dirty="0">
                <a:sym typeface="+mn-ea"/>
              </a:rPr>
              <a:t>}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  <a:hlinkClick r:id="rId2"/>
              </a:rPr>
              <a:t>class</a:t>
            </a:r>
            <a:r>
              <a:rPr lang="zh-CN" altLang="en-US" sz="2000" dirty="0">
                <a:sym typeface="+mn-ea"/>
                <a:hlinkClick r:id="rId2"/>
              </a:rPr>
              <a:t>类选择器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用于描述一组元素的样式，</a:t>
            </a:r>
            <a:r>
              <a:rPr lang="en-US" altLang="zh-CN" sz="2000" dirty="0">
                <a:sym typeface="+mn-ea"/>
              </a:rPr>
              <a:t>class </a:t>
            </a:r>
            <a:r>
              <a:rPr lang="zh-CN" altLang="en-US" sz="2000" dirty="0">
                <a:sym typeface="+mn-ea"/>
              </a:rPr>
              <a:t>选择器在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中以</a:t>
            </a:r>
            <a:r>
              <a:rPr lang="en-US" altLang="zh-CN" sz="2000" dirty="0">
                <a:sym typeface="+mn-ea"/>
              </a:rPr>
              <a:t>class</a:t>
            </a:r>
            <a:r>
              <a:rPr lang="zh-CN" altLang="en-US" sz="2000" dirty="0">
                <a:sym typeface="+mn-ea"/>
              </a:rPr>
              <a:t>属性表示</a:t>
            </a:r>
            <a:r>
              <a:rPr lang="en-US" altLang="zh-CN" sz="2000" dirty="0">
                <a:sym typeface="+mn-ea"/>
              </a:rPr>
              <a:t>, </a:t>
            </a:r>
            <a:r>
              <a:rPr lang="zh-CN" altLang="en-US" sz="2000" dirty="0">
                <a:sym typeface="+mn-ea"/>
              </a:rPr>
              <a:t>在 </a:t>
            </a:r>
            <a:r>
              <a:rPr lang="en-US" altLang="zh-CN" sz="2000" dirty="0">
                <a:sym typeface="+mn-ea"/>
              </a:rPr>
              <a:t>CSS </a:t>
            </a:r>
            <a:r>
              <a:rPr lang="zh-CN" altLang="en-US" sz="2000" dirty="0">
                <a:sym typeface="+mn-ea"/>
              </a:rPr>
              <a:t>中，类选择器以一个点</a:t>
            </a:r>
            <a:r>
              <a:rPr lang="en-US" altLang="zh-CN" sz="2000" dirty="0">
                <a:sym typeface="+mn-ea"/>
              </a:rPr>
              <a:t>"."</a:t>
            </a:r>
            <a:r>
              <a:rPr lang="zh-CN" altLang="en-US" sz="2000" dirty="0">
                <a:sym typeface="+mn-ea"/>
              </a:rPr>
              <a:t>号显示：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2000" dirty="0"/>
              <a:t>.center {text-</a:t>
            </a:r>
            <a:r>
              <a:rPr lang="en-US" sz="2000" dirty="0" err="1"/>
              <a:t>align:center</a:t>
            </a:r>
            <a:r>
              <a:rPr lang="en-US" sz="2000" dirty="0"/>
              <a:t>;}</a:t>
            </a:r>
            <a:endParaRPr lang="en-US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  <a:hlinkClick r:id="rId2"/>
              </a:rPr>
              <a:t>Id</a:t>
            </a:r>
            <a:r>
              <a:rPr lang="zh-CN" altLang="en-US" sz="2000" dirty="0">
                <a:sym typeface="+mn-ea"/>
                <a:hlinkClick r:id="rId2"/>
              </a:rPr>
              <a:t>选择器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为标有特定 </a:t>
            </a:r>
            <a:r>
              <a:rPr lang="en-US" altLang="zh-CN" sz="2000" dirty="0">
                <a:sym typeface="+mn-ea"/>
              </a:rPr>
              <a:t>id </a:t>
            </a:r>
            <a:r>
              <a:rPr lang="zh-CN" altLang="en-US" sz="2000" dirty="0">
                <a:sym typeface="+mn-ea"/>
              </a:rPr>
              <a:t>的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元素指定特定的样式，唯一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元素以</a:t>
            </a:r>
            <a:r>
              <a:rPr lang="en-US" altLang="zh-CN" sz="2000" dirty="0">
                <a:sym typeface="+mn-ea"/>
              </a:rPr>
              <a:t>id</a:t>
            </a:r>
            <a:r>
              <a:rPr lang="zh-CN" altLang="en-US" sz="2000" dirty="0">
                <a:sym typeface="+mn-ea"/>
              </a:rPr>
              <a:t>属性来设置</a:t>
            </a:r>
            <a:r>
              <a:rPr lang="en-US" altLang="zh-CN" sz="2000" dirty="0">
                <a:sym typeface="+mn-ea"/>
              </a:rPr>
              <a:t>id</a:t>
            </a:r>
            <a:r>
              <a:rPr lang="zh-CN" altLang="en-US" sz="2000" dirty="0">
                <a:sym typeface="+mn-ea"/>
              </a:rPr>
              <a:t>选择器</a:t>
            </a:r>
            <a:r>
              <a:rPr lang="en-US" altLang="zh-CN" sz="2000" dirty="0">
                <a:sym typeface="+mn-ea"/>
              </a:rPr>
              <a:t>,CSS </a:t>
            </a:r>
            <a:r>
              <a:rPr lang="zh-CN" altLang="en-US" sz="2000" dirty="0">
                <a:sym typeface="+mn-ea"/>
              </a:rPr>
              <a:t>中 </a:t>
            </a:r>
            <a:r>
              <a:rPr lang="en-US" altLang="zh-CN" sz="2000" dirty="0">
                <a:sym typeface="+mn-ea"/>
              </a:rPr>
              <a:t>id </a:t>
            </a:r>
            <a:r>
              <a:rPr lang="zh-CN" altLang="en-US" sz="2000" dirty="0">
                <a:sym typeface="+mn-ea"/>
              </a:rPr>
              <a:t>选择器以 </a:t>
            </a:r>
            <a:r>
              <a:rPr lang="en-US" altLang="zh-CN" sz="2000" dirty="0">
                <a:sym typeface="+mn-ea"/>
              </a:rPr>
              <a:t>“#” </a:t>
            </a:r>
            <a:r>
              <a:rPr lang="zh-CN" altLang="en-US" sz="2000" dirty="0">
                <a:sym typeface="+mn-ea"/>
              </a:rPr>
              <a:t>来定义。如</a:t>
            </a:r>
            <a:r>
              <a:rPr lang="en-US" sz="2000" dirty="0"/>
              <a:t>#para {</a:t>
            </a:r>
            <a:r>
              <a:rPr lang="en-US" sz="2000" dirty="0" err="1"/>
              <a:t>color:red</a:t>
            </a:r>
            <a:r>
              <a:rPr lang="en-US" sz="2000" dirty="0"/>
              <a:t>;}  </a:t>
            </a:r>
            <a:r>
              <a:rPr lang="zh-CN" altLang="en-US" sz="2000" dirty="0">
                <a:hlinkClick r:id="rId3"/>
              </a:rPr>
              <a:t>实例</a:t>
            </a:r>
            <a:endParaRPr lang="en-US" altLang="zh-CN" sz="20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  <a:hlinkClick r:id="rId1"/>
              </a:rPr>
              <a:t>2.2.3 CSS</a:t>
            </a:r>
            <a:r>
              <a:rPr lang="zh-CN" altLang="en-US" b="0" kern="1800" dirty="0">
                <a:latin typeface="Times New Roman" panose="02020603050405020304"/>
                <a:hlinkClick r:id="rId1"/>
              </a:rPr>
              <a:t>选择器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8222615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  <a:hlinkClick r:id="rId2"/>
              </a:rPr>
              <a:t>组合选择器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  <a:hlinkClick r:id="rId3"/>
              </a:rPr>
              <a:t>后代选取器</a:t>
            </a:r>
            <a:r>
              <a:rPr lang="en-US" altLang="zh-CN" sz="2000" dirty="0">
                <a:sym typeface="+mn-ea"/>
                <a:hlinkClick r:id="rId3"/>
              </a:rPr>
              <a:t>(</a:t>
            </a:r>
            <a:r>
              <a:rPr lang="zh-CN" altLang="en-US" sz="2000" dirty="0">
                <a:sym typeface="+mn-ea"/>
                <a:hlinkClick r:id="rId3"/>
              </a:rPr>
              <a:t>以空格分隔</a:t>
            </a:r>
            <a:r>
              <a:rPr lang="en-US" altLang="zh-CN" sz="2000" dirty="0">
                <a:sym typeface="+mn-ea"/>
                <a:hlinkClick r:id="rId3"/>
              </a:rPr>
              <a:t>)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2000" dirty="0"/>
              <a:t>div p</a:t>
            </a:r>
            <a:br>
              <a:rPr lang="en-US" sz="2000" dirty="0"/>
            </a:b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background-</a:t>
            </a:r>
            <a:r>
              <a:rPr lang="en-US" sz="2000" dirty="0" err="1"/>
              <a:t>color:yellow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}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  <a:hlinkClick r:id="rId4"/>
              </a:rPr>
              <a:t>子元素选择器</a:t>
            </a:r>
            <a:r>
              <a:rPr lang="en-US" altLang="zh-CN" sz="2000" dirty="0">
                <a:sym typeface="+mn-ea"/>
                <a:hlinkClick r:id="rId4"/>
              </a:rPr>
              <a:t>(</a:t>
            </a:r>
            <a:r>
              <a:rPr lang="zh-CN" altLang="en-US" sz="2000" dirty="0">
                <a:sym typeface="+mn-ea"/>
                <a:hlinkClick r:id="rId4"/>
              </a:rPr>
              <a:t>以大于号分隔）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  <a:hlinkClick r:id="rId5"/>
              </a:rPr>
              <a:t>相邻兄弟选择器（以加号分隔）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  <a:hlinkClick r:id="rId6"/>
              </a:rPr>
              <a:t>后续兄弟选择器（以破折号分隔）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2.2.3 CSS</a:t>
            </a:r>
            <a:r>
              <a:rPr lang="zh-CN" altLang="en-US" b="0" kern="1800" dirty="0">
                <a:latin typeface="Times New Roman" panose="02020603050405020304"/>
              </a:rPr>
              <a:t>选择器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04555"/>
            <a:ext cx="82226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  <a:hlinkClick r:id="rId1"/>
              </a:rPr>
              <a:t>伪类选择器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  <a:hlinkClick r:id="rId2"/>
              </a:rPr>
              <a:t>伪元素选择器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4" y="2285993"/>
            <a:ext cx="7858148" cy="442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  <a:hlinkClick r:id="rId1" action="ppaction://hlinkfile"/>
              </a:rPr>
              <a:t>2.2.4 </a:t>
            </a:r>
            <a:r>
              <a:rPr lang="zh-CN" altLang="en-US" dirty="0">
                <a:sym typeface="+mn-ea"/>
                <a:hlinkClick r:id="rId2" action="ppaction://hlinkfile"/>
              </a:rPr>
              <a:t>响应式设计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190" y="1223645"/>
            <a:ext cx="1151382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2" action="ppaction://hlinkfile"/>
              </a:rPr>
              <a:t>响应式设计：（responsive web design，RWD） 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olidFill>
                  <a:srgbClr val="FF0000"/>
                </a:solidFill>
              </a:rPr>
              <a:t>早年</a:t>
            </a:r>
            <a:r>
              <a:rPr lang="zh-CN" altLang="en-US" sz="2000" dirty="0"/>
              <a:t>设计Web时，页面是</a:t>
            </a:r>
            <a:r>
              <a:rPr lang="zh-CN" altLang="en-US" sz="2000" dirty="0">
                <a:solidFill>
                  <a:srgbClr val="FF0000"/>
                </a:solidFill>
              </a:rPr>
              <a:t>以适配特定的屏幕大小为考量</a:t>
            </a:r>
            <a:r>
              <a:rPr lang="zh-CN" altLang="en-US" sz="2000" dirty="0"/>
              <a:t>创建的。如果用户正在使用比设计者考虑到的更小或者更大的屏幕，那么结果是出现滚动条、过长行或者空白区域。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随着移动</a:t>
            </a:r>
            <a:r>
              <a:rPr lang="en-US" altLang="zh-CN" sz="2000" dirty="0"/>
              <a:t>Web</a:t>
            </a:r>
            <a:r>
              <a:rPr lang="zh-CN" altLang="en-US" sz="2000" dirty="0"/>
              <a:t>的发展，有些网站为了适配移动端开发了多套页面，采用专用的域名如</a:t>
            </a:r>
            <a:r>
              <a:rPr lang="en-US" altLang="zh-CN" sz="2000" dirty="0"/>
              <a:t>m.xxx.com</a:t>
            </a:r>
            <a:r>
              <a:rPr lang="zh-CN" altLang="en-US" sz="2000" dirty="0"/>
              <a:t>或者根据请求中的</a:t>
            </a:r>
            <a:r>
              <a:rPr lang="en-US" altLang="zh-CN" sz="2000" dirty="0"/>
              <a:t>user-agent</a:t>
            </a:r>
            <a:r>
              <a:rPr lang="zh-CN" altLang="en-US" sz="2000" dirty="0"/>
              <a:t>判断设备类型而返回对应的页面。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响应式设计</a:t>
            </a:r>
            <a:r>
              <a:rPr lang="en-US" altLang="zh-CN" sz="2000" dirty="0"/>
              <a:t>RWD是</a:t>
            </a:r>
            <a:r>
              <a:rPr lang="en-US" altLang="zh-CN" sz="2000" dirty="0">
                <a:solidFill>
                  <a:srgbClr val="FF0000"/>
                </a:solidFill>
              </a:rPr>
              <a:t>允许Web页面适应不同屏幕宽度因素等</a:t>
            </a:r>
            <a:r>
              <a:rPr lang="en-US" altLang="zh-CN" sz="2000" dirty="0"/>
              <a:t>，进行</a:t>
            </a:r>
            <a:r>
              <a:rPr lang="en-US" altLang="zh-CN" sz="2000" dirty="0">
                <a:solidFill>
                  <a:srgbClr val="FF0000"/>
                </a:solidFill>
              </a:rPr>
              <a:t>布局和外观的调整</a:t>
            </a:r>
            <a:r>
              <a:rPr lang="en-US" altLang="zh-CN" sz="2000" dirty="0"/>
              <a:t>的一系列实践。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635" y="3778250"/>
            <a:ext cx="4725670" cy="3079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0190" y="4643120"/>
            <a:ext cx="6831330" cy="2214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latin typeface="+mn-lt"/>
                <a:ea typeface="微软雅黑" charset="0"/>
                <a:cs typeface="+mn-lt"/>
                <a:sym typeface="+mn-ea"/>
              </a:rPr>
              <a:t>响应式Web设计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" charset="0"/>
                <a:cs typeface="+mn-lt"/>
                <a:sym typeface="+mn-ea"/>
              </a:rPr>
              <a:t>不是单独的技术</a:t>
            </a:r>
            <a:r>
              <a:rPr lang="en-US" altLang="zh-CN" sz="2000" dirty="0">
                <a:latin typeface="+mn-lt"/>
                <a:ea typeface="微软雅黑" charset="0"/>
                <a:cs typeface="+mn-lt"/>
                <a:sym typeface="+mn-ea"/>
              </a:rPr>
              <a:t>，它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" charset="0"/>
                <a:cs typeface="+mn-lt"/>
                <a:sym typeface="+mn-ea"/>
              </a:rPr>
              <a:t>是描述Web设计的一种方式</a:t>
            </a:r>
            <a:r>
              <a:rPr lang="en-US" altLang="zh-CN" sz="2000" dirty="0">
                <a:latin typeface="+mn-lt"/>
                <a:ea typeface="微软雅黑" charset="0"/>
                <a:cs typeface="+mn-lt"/>
                <a:sym typeface="+mn-ea"/>
              </a:rPr>
              <a:t>、或者是一组最佳实践的一个词，它是用来建立可以响应查看内容的设备的样式的一个词。</a:t>
            </a:r>
            <a:endParaRPr lang="en-US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2.3.1 JavaScript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565392" cy="4675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</a:rPr>
              <a:t>什么是</a:t>
            </a:r>
            <a:r>
              <a:rPr lang="en-US" altLang="zh-CN" sz="2300" dirty="0">
                <a:sym typeface="+mn-ea"/>
              </a:rPr>
              <a:t>JavaScript</a:t>
            </a:r>
            <a:r>
              <a:rPr lang="zh-CN" altLang="en-US" sz="2300" dirty="0">
                <a:sym typeface="+mn-ea"/>
              </a:rPr>
              <a:t>？</a:t>
            </a:r>
            <a:endParaRPr lang="en-US" altLang="zh-CN" sz="2300" dirty="0">
              <a:sym typeface="+mn-ea"/>
            </a:endParaRPr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JavaScript</a:t>
            </a:r>
            <a:r>
              <a:rPr lang="zh-CN" altLang="en-US" sz="2000" dirty="0">
                <a:sym typeface="+mn-ea"/>
              </a:rPr>
              <a:t>是一门</a:t>
            </a:r>
            <a:r>
              <a:rPr lang="zh-CN" altLang="en-US" sz="2000" dirty="0"/>
              <a:t>轻量级</a:t>
            </a:r>
            <a:r>
              <a:rPr lang="zh-CN" altLang="en-US" sz="2000" dirty="0">
                <a:sym typeface="+mn-ea"/>
              </a:rPr>
              <a:t>的、动态的、弱类型的脚本语言，非常适合面向对象和函数式的编程风格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JavaScript</a:t>
            </a:r>
            <a:r>
              <a:rPr lang="zh-CN" altLang="en-US" sz="2000" dirty="0">
                <a:sym typeface="+mn-ea"/>
              </a:rPr>
              <a:t>被设计用来向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页面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添加交互行为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定义网页的内容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 err="1">
                <a:sym typeface="+mn-ea"/>
              </a:rPr>
              <a:t>css</a:t>
            </a:r>
            <a:r>
              <a:rPr lang="zh-CN" altLang="en-US" sz="2000" dirty="0">
                <a:sym typeface="+mn-ea"/>
              </a:rPr>
              <a:t>定义网页的布局外观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 err="1">
                <a:sym typeface="+mn-ea"/>
              </a:rPr>
              <a:t>js</a:t>
            </a:r>
            <a:r>
              <a:rPr lang="zh-CN" altLang="en-US" sz="2000" dirty="0">
                <a:sym typeface="+mn-ea"/>
              </a:rPr>
              <a:t>定义网页的行为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JS</a:t>
            </a:r>
            <a:r>
              <a:rPr lang="zh-CN" altLang="en-US" sz="2000" dirty="0"/>
              <a:t>是可插入 </a:t>
            </a:r>
            <a:r>
              <a:rPr lang="en-US" sz="2000" dirty="0"/>
              <a:t>HTML </a:t>
            </a:r>
            <a:r>
              <a:rPr lang="zh-CN" altLang="en-US" sz="2000" dirty="0"/>
              <a:t>页面的编程代码，但现在</a:t>
            </a:r>
            <a:r>
              <a:rPr lang="zh-CN" altLang="en-US" sz="2000" dirty="0">
                <a:solidFill>
                  <a:srgbClr val="FF0000"/>
                </a:solidFill>
              </a:rPr>
              <a:t>一般写成单独的</a:t>
            </a:r>
            <a:r>
              <a:rPr lang="en-US" altLang="zh-CN" sz="2000" dirty="0" err="1">
                <a:solidFill>
                  <a:srgbClr val="FF0000"/>
                </a:solidFill>
              </a:rPr>
              <a:t>js</a:t>
            </a:r>
            <a:r>
              <a:rPr lang="zh-CN" altLang="en-US" sz="2000" dirty="0"/>
              <a:t>文件，有利于结构和行为的分离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跨平台特性，在绝大多数浏览器的支持下，可以在多种平台下运行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2.3.1 JavaScript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579679" cy="474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</a:rPr>
              <a:t>什么是</a:t>
            </a:r>
            <a:r>
              <a:rPr lang="en-US" altLang="zh-CN" sz="2300" dirty="0">
                <a:sym typeface="+mn-ea"/>
              </a:rPr>
              <a:t>JavaScript</a:t>
            </a:r>
            <a:r>
              <a:rPr lang="zh-CN" altLang="en-US" sz="2300" dirty="0">
                <a:sym typeface="+mn-ea"/>
              </a:rPr>
              <a:t>？</a:t>
            </a:r>
            <a:endParaRPr lang="en-US" altLang="zh-CN" sz="2300" dirty="0">
              <a:sym typeface="+mn-ea"/>
            </a:endParaRPr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JavaScript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与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无关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2000" dirty="0" err="1">
                <a:solidFill>
                  <a:srgbClr val="FF0000"/>
                </a:solidFill>
              </a:rPr>
              <a:t>ECMAScript</a:t>
            </a:r>
            <a:r>
              <a:rPr lang="zh-CN" altLang="en-US" sz="2000" dirty="0"/>
              <a:t>是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的标准规范（</a:t>
            </a:r>
            <a:r>
              <a:rPr lang="en-US" altLang="zh-CN" sz="2000" dirty="0"/>
              <a:t>ES6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12801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2015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17</a:t>
            </a:r>
            <a:r>
              <a:rPr lang="zh-CN" altLang="en-US" sz="2000" dirty="0"/>
              <a:t>日，</a:t>
            </a:r>
            <a:r>
              <a:rPr lang="en-US" altLang="zh-CN" sz="2000" dirty="0" err="1"/>
              <a:t>ECMAScript</a:t>
            </a:r>
            <a:r>
              <a:rPr lang="en-US" altLang="zh-CN" sz="2000" dirty="0"/>
              <a:t> 6</a:t>
            </a:r>
            <a:r>
              <a:rPr lang="zh-CN" altLang="en-US" sz="2000" dirty="0"/>
              <a:t>发布正式版本，即</a:t>
            </a:r>
            <a:r>
              <a:rPr lang="en-US" altLang="zh-CN" sz="2000" dirty="0" err="1"/>
              <a:t>ECMAScript</a:t>
            </a:r>
            <a:r>
              <a:rPr lang="en-US" altLang="zh-CN" sz="2000" dirty="0"/>
              <a:t> 2015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12801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2016</a:t>
            </a:r>
            <a:r>
              <a:rPr lang="zh-CN" altLang="en-US" sz="2000" dirty="0"/>
              <a:t>年 </a:t>
            </a:r>
            <a:r>
              <a:rPr lang="en-US" altLang="zh-CN" sz="2000" dirty="0" err="1"/>
              <a:t>ECMAScript</a:t>
            </a:r>
            <a:r>
              <a:rPr lang="en-US" altLang="zh-CN" sz="2000" dirty="0"/>
              <a:t> 7</a:t>
            </a:r>
            <a:endParaRPr lang="en-US" altLang="zh-CN" sz="2000" dirty="0"/>
          </a:p>
          <a:p>
            <a:pPr marL="12801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2017</a:t>
            </a:r>
            <a:r>
              <a:rPr lang="zh-CN" altLang="en-US" sz="2000" dirty="0"/>
              <a:t>年 </a:t>
            </a:r>
            <a:r>
              <a:rPr lang="en-US" altLang="zh-CN" sz="2000" dirty="0" err="1"/>
              <a:t>ECMAScript</a:t>
            </a:r>
            <a:r>
              <a:rPr lang="en-US" altLang="zh-CN" sz="2000" dirty="0"/>
              <a:t> 8</a:t>
            </a:r>
            <a:endParaRPr lang="en-US" altLang="zh-CN" sz="2000" dirty="0"/>
          </a:p>
          <a:p>
            <a:pPr marL="12801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/>
              <a:t>https://www.ecma-international.org/publications/standards/Ecma-262.htm</a:t>
            </a:r>
            <a:endParaRPr lang="en-US" altLang="zh-CN" sz="2000" dirty="0"/>
          </a:p>
          <a:p>
            <a:pPr marL="8229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b="1" dirty="0">
                <a:latin typeface="Arial Bold" panose="020B0604020202020204" charset="0"/>
                <a:cs typeface="Arial Bold" panose="020B0604020202020204" charset="0"/>
              </a:rPr>
              <a:t>TypeScript</a:t>
            </a:r>
            <a:r>
              <a:rPr lang="zh-CN" altLang="en-US" dirty="0"/>
              <a:t> 是 JavaScript 的一个超集，它可以编译成纯 JavaScript，设计目标是开发大型应用</a:t>
            </a:r>
            <a:endParaRPr lang="zh-CN" altLang="en-US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2.3.1 JavaScript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322504" cy="523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  <a:hlinkClick r:id="rId1"/>
              </a:rPr>
              <a:t>JavaScript</a:t>
            </a:r>
            <a:r>
              <a:rPr lang="zh-CN" altLang="en-US" sz="2300" dirty="0">
                <a:sym typeface="+mn-ea"/>
                <a:hlinkClick r:id="rId1"/>
              </a:rPr>
              <a:t>能干什么？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可以读写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元素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可以修改样式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可以对浏览器事件作出响应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可以在数据被提交到服务器之前验证数据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可以检测用户的浏览器信息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可以控制</a:t>
            </a:r>
            <a:r>
              <a:rPr lang="en-US" altLang="zh-CN" sz="2000" dirty="0">
                <a:sym typeface="+mn-ea"/>
              </a:rPr>
              <a:t>cookies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可以用于开发</a:t>
            </a:r>
            <a:r>
              <a:rPr lang="en-US" altLang="zh-CN" sz="2000" dirty="0" err="1">
                <a:sym typeface="+mn-ea"/>
              </a:rPr>
              <a:t>webapp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还可以基于</a:t>
            </a:r>
            <a:r>
              <a:rPr lang="en-US" altLang="zh-CN" sz="2000" dirty="0">
                <a:sym typeface="+mn-ea"/>
              </a:rPr>
              <a:t>Node.js</a:t>
            </a:r>
            <a:r>
              <a:rPr lang="zh-CN" altLang="en-US" sz="2000" dirty="0">
                <a:sym typeface="+mn-ea"/>
              </a:rPr>
              <a:t>技术进行后端编程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……</a:t>
            </a:r>
            <a:endParaRPr lang="en-US" altLang="zh-CN" sz="2000" dirty="0"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67335" y="3300661"/>
            <a:ext cx="6462713" cy="336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2.3.2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105853"/>
            <a:ext cx="11579679" cy="528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</a:rPr>
              <a:t>DOM</a:t>
            </a:r>
            <a:r>
              <a:rPr lang="zh-CN" altLang="en-US" sz="2300" dirty="0">
                <a:sym typeface="+mn-ea"/>
              </a:rPr>
              <a:t>（</a:t>
            </a:r>
            <a:r>
              <a:rPr lang="en-US" sz="2400" dirty="0"/>
              <a:t>Document Object Model</a:t>
            </a:r>
            <a:r>
              <a:rPr lang="zh-CN" altLang="en-US" sz="2300" dirty="0">
                <a:sym typeface="+mn-ea"/>
              </a:rPr>
              <a:t>）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当网页被加载时，浏览器会创建页面的文档对象模型</a:t>
            </a:r>
            <a:r>
              <a:rPr lang="en-US" altLang="zh-CN" sz="2000" dirty="0">
                <a:sym typeface="+mn-ea"/>
              </a:rPr>
              <a:t>DOM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2000" dirty="0"/>
              <a:t>DOM </a:t>
            </a:r>
            <a:r>
              <a:rPr lang="zh-CN" altLang="en-US" sz="2000" dirty="0"/>
              <a:t>是 </a:t>
            </a:r>
            <a:r>
              <a:rPr lang="en-US" sz="2000" dirty="0"/>
              <a:t>W3C（</a:t>
            </a:r>
            <a:r>
              <a:rPr lang="zh-CN" altLang="en-US" sz="2000" dirty="0"/>
              <a:t>万维网联盟）的标准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 文档对象模型 （</a:t>
            </a:r>
            <a:r>
              <a:rPr lang="en-US" altLang="zh-CN" sz="2000" dirty="0"/>
              <a:t>DOM</a:t>
            </a:r>
            <a:r>
              <a:rPr lang="zh-CN" altLang="en-US" sz="2000" dirty="0"/>
              <a:t>） 是中立于平台和语言的接口，它允许程序和脚本</a:t>
            </a:r>
            <a:r>
              <a:rPr lang="zh-CN" altLang="en-US" sz="2000" dirty="0">
                <a:solidFill>
                  <a:srgbClr val="FF0000"/>
                </a:solidFill>
              </a:rPr>
              <a:t>动态地访问和更新文档的内容、结构和样式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所有的</a:t>
            </a:r>
            <a:r>
              <a:rPr lang="en-US" altLang="zh-CN" sz="2000" dirty="0"/>
              <a:t>HTML</a:t>
            </a:r>
            <a:r>
              <a:rPr lang="zh-CN" altLang="en-US" sz="2000" dirty="0"/>
              <a:t>元素都是元素节点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所有 </a:t>
            </a:r>
            <a:r>
              <a:rPr lang="en-US" altLang="zh-CN" sz="2000" dirty="0"/>
              <a:t>HTML </a:t>
            </a:r>
            <a:r>
              <a:rPr lang="zh-CN" altLang="en-US" sz="2000" dirty="0"/>
              <a:t>属性都是属性节点。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文本插入到 </a:t>
            </a:r>
            <a:r>
              <a:rPr lang="en-US" altLang="zh-CN" sz="2000" dirty="0"/>
              <a:t>HTML </a:t>
            </a:r>
            <a:r>
              <a:rPr lang="zh-CN" altLang="en-US" sz="2000" dirty="0"/>
              <a:t>元素是文本节点。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注释是注释节点。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2.1.1 HTML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093904" cy="3724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HTML</a:t>
            </a:r>
            <a:r>
              <a:rPr lang="en-US" altLang="zh-CN" sz="2300" dirty="0">
                <a:sym typeface="+mn-ea"/>
              </a:rPr>
              <a:t>  (</a:t>
            </a:r>
            <a:r>
              <a:rPr lang="en-US" altLang="zh-CN" sz="2300" dirty="0" err="1">
                <a:solidFill>
                  <a:srgbClr val="FF0000"/>
                </a:solidFill>
                <a:sym typeface="+mn-ea"/>
              </a:rPr>
              <a:t>H</a:t>
            </a:r>
            <a:r>
              <a:rPr lang="en-US" altLang="zh-CN" sz="2300" dirty="0" err="1">
                <a:sym typeface="+mn-ea"/>
              </a:rPr>
              <a:t>yper</a:t>
            </a:r>
            <a:r>
              <a:rPr lang="en-US" altLang="zh-CN" sz="2300" dirty="0" err="1">
                <a:solidFill>
                  <a:srgbClr val="FF0000"/>
                </a:solidFill>
                <a:sym typeface="+mn-ea"/>
              </a:rPr>
              <a:t>T</a:t>
            </a:r>
            <a:r>
              <a:rPr lang="en-US" altLang="zh-CN" sz="2300" dirty="0" err="1">
                <a:sym typeface="+mn-ea"/>
              </a:rPr>
              <a:t>ext</a:t>
            </a:r>
            <a:r>
              <a:rPr lang="en-US" altLang="zh-CN" sz="2300" dirty="0">
                <a:sym typeface="+mn-ea"/>
              </a:rPr>
              <a:t> </a:t>
            </a: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 sz="2300" dirty="0">
                <a:sym typeface="+mn-ea"/>
              </a:rPr>
              <a:t>arkup </a:t>
            </a: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L</a:t>
            </a:r>
            <a:r>
              <a:rPr lang="en-US" altLang="zh-CN" sz="2300" dirty="0">
                <a:sym typeface="+mn-ea"/>
              </a:rPr>
              <a:t>anguage)</a:t>
            </a:r>
            <a:r>
              <a:rPr lang="zh-CN" altLang="en-US" sz="2300" dirty="0">
                <a:sym typeface="+mn-ea"/>
              </a:rPr>
              <a:t>：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超文本标记</a:t>
            </a:r>
            <a:r>
              <a:rPr lang="zh-CN" altLang="en-US" sz="2300" dirty="0">
                <a:sym typeface="+mn-ea"/>
              </a:rPr>
              <a:t>语言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超文本：不仅可以加入文本，还可以加入链接、图片、声音、动画、影视等内容的文本文件。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标记语言：不需要编译，每个标签都是一条命令，告诉浏览器如何显示文本，</a:t>
            </a:r>
            <a:r>
              <a:rPr lang="zh-CN" altLang="en-US" sz="2000" dirty="0">
                <a:sym typeface="+mn-ea"/>
              </a:rPr>
              <a:t>通过标记标签来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描述</a:t>
            </a:r>
            <a:r>
              <a:rPr lang="zh-CN" altLang="en-US" sz="2000" dirty="0">
                <a:sym typeface="+mn-ea"/>
              </a:rPr>
              <a:t>网页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后缀：</a:t>
            </a:r>
            <a:r>
              <a:rPr lang="en-US" altLang="zh-CN" sz="2000" dirty="0">
                <a:sym typeface="+mn-ea"/>
              </a:rPr>
              <a:t>.html</a:t>
            </a:r>
            <a:r>
              <a:rPr lang="zh-CN" altLang="en-US" sz="2000" dirty="0">
                <a:sym typeface="+mn-ea"/>
              </a:rPr>
              <a:t>或</a:t>
            </a:r>
            <a:r>
              <a:rPr lang="en-US" altLang="zh-CN" sz="2000" dirty="0">
                <a:sym typeface="+mn-ea"/>
              </a:rPr>
              <a:t>.</a:t>
            </a:r>
            <a:r>
              <a:rPr lang="en-US" altLang="zh-CN" sz="2000" dirty="0" err="1">
                <a:sym typeface="+mn-ea"/>
              </a:rPr>
              <a:t>htm</a:t>
            </a:r>
            <a:r>
              <a:rPr lang="zh-CN" altLang="en-US" sz="2000" dirty="0">
                <a:sym typeface="+mn-ea"/>
              </a:rPr>
              <a:t>，推荐使用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后缀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2.3.2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93658" y="2578735"/>
            <a:ext cx="4507776" cy="255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0370" y="1244655"/>
            <a:ext cx="11422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节点树中的节点彼此拥有层级关系：</a:t>
            </a:r>
            <a:r>
              <a:rPr lang="zh-CN" altLang="en-US" sz="2000" dirty="0">
                <a:solidFill>
                  <a:srgbClr val="FF0000"/>
                </a:solidFill>
              </a:rPr>
              <a:t>父（</a:t>
            </a:r>
            <a:r>
              <a:rPr lang="en-US" sz="2000" dirty="0">
                <a:solidFill>
                  <a:srgbClr val="FF0000"/>
                </a:solidFill>
              </a:rPr>
              <a:t>parent）、</a:t>
            </a:r>
            <a:r>
              <a:rPr lang="zh-CN" altLang="en-US" sz="2000" dirty="0">
                <a:solidFill>
                  <a:srgbClr val="FF0000"/>
                </a:solidFill>
              </a:rPr>
              <a:t>子（</a:t>
            </a:r>
            <a:r>
              <a:rPr lang="en-US" sz="2000" dirty="0">
                <a:solidFill>
                  <a:srgbClr val="FF0000"/>
                </a:solidFill>
              </a:rPr>
              <a:t>child）</a:t>
            </a:r>
            <a:r>
              <a:rPr lang="zh-CN" altLang="en-US" sz="2000" dirty="0">
                <a:solidFill>
                  <a:srgbClr val="FF0000"/>
                </a:solidFill>
              </a:rPr>
              <a:t>和同胞（</a:t>
            </a:r>
            <a:r>
              <a:rPr lang="en-US" sz="2000" dirty="0">
                <a:solidFill>
                  <a:srgbClr val="FF0000"/>
                </a:solidFill>
              </a:rPr>
              <a:t>sibling）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0568" y="1928827"/>
            <a:ext cx="5453850" cy="385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右箭头 7"/>
          <p:cNvSpPr/>
          <p:nvPr/>
        </p:nvSpPr>
        <p:spPr>
          <a:xfrm>
            <a:off x="5524496" y="3714752"/>
            <a:ext cx="64294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2.3.2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161693"/>
            <a:ext cx="11593967" cy="5187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  <a:hlinkClick r:id="rId1"/>
              </a:rPr>
              <a:t> document </a:t>
            </a:r>
            <a:r>
              <a:rPr lang="zh-CN" altLang="en-US" sz="2300" dirty="0">
                <a:sym typeface="+mn-ea"/>
                <a:hlinkClick r:id="rId1"/>
              </a:rPr>
              <a:t>对象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当浏览器载入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文档</a:t>
            </a:r>
            <a:r>
              <a:rPr lang="en-US" altLang="zh-CN" sz="2000" dirty="0">
                <a:sym typeface="+mn-ea"/>
              </a:rPr>
              <a:t>, </a:t>
            </a:r>
            <a:r>
              <a:rPr lang="zh-CN" altLang="en-US" sz="2000" dirty="0">
                <a:sym typeface="+mn-ea"/>
              </a:rPr>
              <a:t>它就会成为 </a:t>
            </a:r>
            <a:r>
              <a:rPr lang="en-US" altLang="zh-CN" sz="2000" dirty="0">
                <a:sym typeface="+mn-ea"/>
              </a:rPr>
              <a:t>document </a:t>
            </a:r>
            <a:r>
              <a:rPr lang="zh-CN" altLang="en-US" sz="2000" dirty="0">
                <a:sym typeface="+mn-ea"/>
              </a:rPr>
              <a:t>对象。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document </a:t>
            </a:r>
            <a:r>
              <a:rPr lang="zh-CN" altLang="en-US" sz="2000" dirty="0">
                <a:sym typeface="+mn-ea"/>
              </a:rPr>
              <a:t>对象是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文档的根节点与所有其他节点（元素节点，文本节点，属性节点</a:t>
            </a:r>
            <a:r>
              <a:rPr lang="en-US" altLang="zh-CN" sz="2000" dirty="0">
                <a:sym typeface="+mn-ea"/>
              </a:rPr>
              <a:t>, </a:t>
            </a:r>
            <a:r>
              <a:rPr lang="zh-CN" altLang="en-US" sz="2000" dirty="0">
                <a:sym typeface="+mn-ea"/>
              </a:rPr>
              <a:t>注释节点）。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document </a:t>
            </a:r>
            <a:r>
              <a:rPr lang="zh-CN" altLang="en-US" sz="2000" dirty="0">
                <a:sym typeface="+mn-ea"/>
              </a:rPr>
              <a:t>对象使我们可以从脚本中对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页面中的所有元素进行访问。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</a:rPr>
              <a:t>document </a:t>
            </a:r>
            <a:r>
              <a:rPr lang="zh-CN" altLang="en-US" sz="2300" dirty="0">
                <a:sym typeface="+mn-ea"/>
              </a:rPr>
              <a:t>对象属性和方法示例：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u="sng" dirty="0" err="1">
                <a:hlinkClick r:id="rId2"/>
              </a:rPr>
              <a:t>document.title</a:t>
            </a:r>
            <a:endParaRPr lang="en-US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u="sng" dirty="0">
                <a:hlinkClick r:id="rId3"/>
              </a:rPr>
              <a:t>document. </a:t>
            </a:r>
            <a:r>
              <a:rPr lang="en-US" u="sng" dirty="0" err="1">
                <a:hlinkClick r:id="rId3"/>
              </a:rPr>
              <a:t>getElementsByClassName</a:t>
            </a:r>
            <a:r>
              <a:rPr lang="en-US" u="sng" dirty="0">
                <a:hlinkClick r:id="rId3"/>
              </a:rPr>
              <a:t>()</a:t>
            </a:r>
            <a:endParaRPr lang="en-US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u="sng" dirty="0" err="1">
                <a:hlinkClick r:id="rId4"/>
              </a:rPr>
              <a:t>document.getElementById</a:t>
            </a:r>
            <a:r>
              <a:rPr lang="en-US" u="sng" dirty="0">
                <a:hlinkClick r:id="rId4"/>
              </a:rPr>
              <a:t>()</a:t>
            </a:r>
            <a:endParaRPr lang="en-US" u="sng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u="sng" dirty="0" err="1">
                <a:hlinkClick r:id="rId5"/>
              </a:rPr>
              <a:t>document.getElementsByName</a:t>
            </a:r>
            <a:r>
              <a:rPr lang="en-US" u="sng" dirty="0">
                <a:hlinkClick r:id="rId5"/>
              </a:rPr>
              <a:t>()</a:t>
            </a:r>
            <a:endParaRPr lang="en-US" altLang="zh-CN" sz="2300" dirty="0"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2.3.2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077279"/>
            <a:ext cx="11336792" cy="506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  <a:hlinkClick r:id="rId1"/>
              </a:rPr>
              <a:t> </a:t>
            </a:r>
            <a:r>
              <a:rPr lang="zh-CN" altLang="en-US" sz="2000" dirty="0">
                <a:hlinkClick r:id="rId2"/>
              </a:rPr>
              <a:t>访问 </a:t>
            </a:r>
            <a:r>
              <a:rPr lang="en-US" altLang="zh-CN" sz="2000" dirty="0">
                <a:hlinkClick r:id="rId2"/>
              </a:rPr>
              <a:t>HTML </a:t>
            </a:r>
            <a:r>
              <a:rPr lang="zh-CN" altLang="en-US" sz="2000" dirty="0">
                <a:hlinkClick r:id="rId2"/>
              </a:rPr>
              <a:t>元素（节点）</a:t>
            </a:r>
            <a:endParaRPr lang="zh-CN" altLang="en-US" sz="20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通过使用 </a:t>
            </a:r>
            <a:r>
              <a:rPr lang="en-US" sz="2000" dirty="0" err="1"/>
              <a:t>getElementById</a:t>
            </a:r>
            <a:r>
              <a:rPr lang="en-US" sz="2000" dirty="0"/>
              <a:t>() </a:t>
            </a:r>
            <a:r>
              <a:rPr lang="zh-CN" altLang="en-US" sz="2000" dirty="0"/>
              <a:t>方法</a:t>
            </a:r>
            <a:endParaRPr lang="zh-CN" altLang="en-US" sz="20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通过使用 </a:t>
            </a:r>
            <a:r>
              <a:rPr lang="en-US" sz="2000" dirty="0" err="1"/>
              <a:t>getElementsByTagName</a:t>
            </a:r>
            <a:r>
              <a:rPr lang="en-US" sz="2000" dirty="0"/>
              <a:t>() </a:t>
            </a:r>
            <a:r>
              <a:rPr lang="zh-CN" altLang="en-US" sz="2000" dirty="0"/>
              <a:t>方法</a:t>
            </a:r>
            <a:endParaRPr lang="zh-CN" altLang="en-US" sz="20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通过使用 </a:t>
            </a:r>
            <a:r>
              <a:rPr lang="en-US" sz="2000" dirty="0" err="1"/>
              <a:t>getElementsByClassName</a:t>
            </a:r>
            <a:r>
              <a:rPr lang="en-US" sz="2000" dirty="0"/>
              <a:t>() </a:t>
            </a:r>
            <a:r>
              <a:rPr lang="zh-CN" altLang="en-US" sz="2000" dirty="0"/>
              <a:t>方法</a:t>
            </a:r>
            <a:endParaRPr lang="zh-CN" altLang="en-US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2000" dirty="0">
                <a:hlinkClick r:id="rId3"/>
              </a:rPr>
              <a:t>HTML DOM - </a:t>
            </a:r>
            <a:r>
              <a:rPr lang="zh-CN" altLang="en-US" sz="2000" dirty="0">
                <a:hlinkClick r:id="rId3"/>
              </a:rPr>
              <a:t>修改</a:t>
            </a:r>
            <a:endParaRPr lang="en-US" altLang="zh-CN" sz="20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改变 </a:t>
            </a:r>
            <a:r>
              <a:rPr lang="en-US" altLang="zh-CN" dirty="0"/>
              <a:t>HTML </a:t>
            </a:r>
            <a:r>
              <a:rPr lang="zh-CN" altLang="en-US" dirty="0"/>
              <a:t>内容</a:t>
            </a:r>
            <a:endParaRPr lang="zh-CN" altLang="en-US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改变 </a:t>
            </a:r>
            <a:r>
              <a:rPr lang="en-US" altLang="zh-CN" dirty="0"/>
              <a:t>CSS </a:t>
            </a:r>
            <a:r>
              <a:rPr lang="zh-CN" altLang="en-US" dirty="0"/>
              <a:t>样式</a:t>
            </a:r>
            <a:endParaRPr lang="zh-CN" altLang="en-US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改变 </a:t>
            </a:r>
            <a:r>
              <a:rPr lang="en-US" altLang="zh-CN" dirty="0"/>
              <a:t>HTML </a:t>
            </a:r>
            <a:r>
              <a:rPr lang="zh-CN" altLang="en-US" dirty="0"/>
              <a:t>属性</a:t>
            </a:r>
            <a:endParaRPr lang="zh-CN" altLang="en-US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创建新的 </a:t>
            </a:r>
            <a:r>
              <a:rPr lang="en-US" altLang="zh-CN" dirty="0"/>
              <a:t>HTML </a:t>
            </a:r>
            <a:r>
              <a:rPr lang="zh-CN" altLang="en-US" dirty="0"/>
              <a:t>元素</a:t>
            </a:r>
            <a:endParaRPr lang="zh-CN" altLang="en-US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删除已有的 </a:t>
            </a:r>
            <a:r>
              <a:rPr lang="en-US" altLang="zh-CN" dirty="0"/>
              <a:t>HTML </a:t>
            </a:r>
            <a:r>
              <a:rPr lang="zh-CN" altLang="en-US" dirty="0"/>
              <a:t>元素</a:t>
            </a:r>
            <a:endParaRPr lang="zh-CN" altLang="en-US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改变事件（处理程序）</a:t>
            </a:r>
            <a:endParaRPr lang="en-US" altLang="zh-CN" sz="2300" dirty="0"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2.3.2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493954" cy="462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  <a:hlinkClick r:id="rId1"/>
              </a:rPr>
              <a:t> </a:t>
            </a:r>
            <a:r>
              <a:rPr lang="zh-CN" altLang="en-US" sz="2300" dirty="0">
                <a:sym typeface="+mn-ea"/>
                <a:hlinkClick r:id="rId2"/>
              </a:rPr>
              <a:t>事件对象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2000" dirty="0"/>
              <a:t>HTML DOM </a:t>
            </a:r>
            <a:r>
              <a:rPr lang="zh-CN" altLang="en-US" sz="2000" dirty="0"/>
              <a:t>事件允许</a:t>
            </a:r>
            <a:r>
              <a:rPr lang="en-US" sz="2000" dirty="0" err="1"/>
              <a:t>Javascript</a:t>
            </a:r>
            <a:r>
              <a:rPr lang="zh-CN" altLang="en-US" sz="2000" dirty="0"/>
              <a:t>在</a:t>
            </a:r>
            <a:r>
              <a:rPr lang="en-US" sz="2000" dirty="0"/>
              <a:t>HTML</a:t>
            </a:r>
            <a:r>
              <a:rPr lang="zh-CN" altLang="en-US" sz="2000" dirty="0"/>
              <a:t>文档元素中注册不同事件处理程序。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</a:rPr>
              <a:t>鼠标事件、键盘事件、框架</a:t>
            </a:r>
            <a:r>
              <a:rPr lang="en-US" altLang="zh-CN" sz="2300" dirty="0">
                <a:sym typeface="+mn-ea"/>
              </a:rPr>
              <a:t>/</a:t>
            </a:r>
            <a:r>
              <a:rPr lang="zh-CN" altLang="en-US" sz="2300" dirty="0">
                <a:sym typeface="+mn-ea"/>
              </a:rPr>
              <a:t>对象事件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</a:rPr>
              <a:t>表单事件、剪贴板事件、打印事件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</a:rPr>
              <a:t>拖动事件、多媒体（</a:t>
            </a:r>
            <a:r>
              <a:rPr lang="en-US" altLang="zh-CN" sz="2300" dirty="0">
                <a:sym typeface="+mn-ea"/>
              </a:rPr>
              <a:t>Media</a:t>
            </a:r>
            <a:r>
              <a:rPr lang="zh-CN" altLang="en-US" sz="2300" dirty="0">
                <a:sym typeface="+mn-ea"/>
              </a:rPr>
              <a:t>）事件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</a:rPr>
              <a:t>动画事件、过渡事件、其它事件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2.3.2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465379" cy="528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</a:rPr>
              <a:t>DOM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</a:rPr>
              <a:t>JavaScript </a:t>
            </a:r>
            <a:r>
              <a:rPr lang="zh-CN" altLang="en-US" sz="2300" dirty="0">
                <a:sym typeface="+mn-ea"/>
              </a:rPr>
              <a:t>能够改变页面中的所有 </a:t>
            </a:r>
            <a:r>
              <a:rPr lang="en-US" altLang="zh-CN" sz="2300" dirty="0">
                <a:sym typeface="+mn-ea"/>
              </a:rPr>
              <a:t>HTML </a:t>
            </a:r>
            <a:r>
              <a:rPr lang="zh-CN" altLang="en-US" sz="2300" dirty="0">
                <a:sym typeface="+mn-ea"/>
              </a:rPr>
              <a:t>元素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  <a:hlinkClick r:id="rId1"/>
              </a:rPr>
              <a:t>示例</a:t>
            </a:r>
            <a:r>
              <a:rPr lang="en-US" altLang="zh-CN" sz="2300" dirty="0">
                <a:sym typeface="+mn-ea"/>
                <a:hlinkClick r:id="rId1"/>
              </a:rPr>
              <a:t>1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</a:rPr>
              <a:t>JavaScript </a:t>
            </a:r>
            <a:r>
              <a:rPr lang="zh-CN" altLang="en-US" sz="2300" dirty="0">
                <a:sym typeface="+mn-ea"/>
              </a:rPr>
              <a:t>能够改变页面中的所有 </a:t>
            </a:r>
            <a:r>
              <a:rPr lang="en-US" altLang="zh-CN" sz="2300" dirty="0">
                <a:sym typeface="+mn-ea"/>
              </a:rPr>
              <a:t>HTML </a:t>
            </a:r>
            <a:r>
              <a:rPr lang="zh-CN" altLang="en-US" sz="2300" dirty="0">
                <a:sym typeface="+mn-ea"/>
              </a:rPr>
              <a:t>属性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  <a:hlinkClick r:id="rId2"/>
              </a:rPr>
              <a:t>示例</a:t>
            </a:r>
            <a:r>
              <a:rPr lang="en-US" altLang="zh-CN" sz="2300" dirty="0">
                <a:sym typeface="+mn-ea"/>
                <a:hlinkClick r:id="rId2"/>
              </a:rPr>
              <a:t>1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</a:rPr>
              <a:t>JavaScript </a:t>
            </a:r>
            <a:r>
              <a:rPr lang="zh-CN" altLang="en-US" sz="2300" dirty="0">
                <a:sym typeface="+mn-ea"/>
              </a:rPr>
              <a:t>能够改变页面中的所有 </a:t>
            </a:r>
            <a:r>
              <a:rPr lang="en-US" altLang="zh-CN" sz="2300" dirty="0">
                <a:sym typeface="+mn-ea"/>
              </a:rPr>
              <a:t>CSS </a:t>
            </a:r>
            <a:r>
              <a:rPr lang="zh-CN" altLang="en-US" sz="2300" dirty="0">
                <a:sym typeface="+mn-ea"/>
              </a:rPr>
              <a:t>样式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  <a:hlinkClick r:id="rId3"/>
              </a:rPr>
              <a:t>示例</a:t>
            </a:r>
            <a:endParaRPr lang="zh-CN" altLang="en-US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</a:rPr>
              <a:t>JavaScript </a:t>
            </a:r>
            <a:r>
              <a:rPr lang="zh-CN" altLang="en-US" sz="2300" dirty="0">
                <a:sym typeface="+mn-ea"/>
              </a:rPr>
              <a:t>能够对页面中的所有事件做出反应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  <a:hlinkClick r:id="rId4"/>
              </a:rPr>
              <a:t>示例</a:t>
            </a:r>
            <a:endParaRPr lang="zh-CN" altLang="en-US" sz="2300" dirty="0"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BOM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465379" cy="435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</a:rPr>
              <a:t>BOM </a:t>
            </a:r>
            <a:r>
              <a:rPr lang="zh-CN" altLang="en-US" sz="2300" dirty="0">
                <a:sym typeface="+mn-ea"/>
              </a:rPr>
              <a:t>（</a:t>
            </a:r>
            <a:r>
              <a:rPr lang="en-US" altLang="zh-CN" sz="2300" b="1" dirty="0">
                <a:sym typeface="+mn-ea"/>
              </a:rPr>
              <a:t>B</a:t>
            </a:r>
            <a:r>
              <a:rPr lang="en-US" altLang="zh-CN" sz="2300" dirty="0">
                <a:sym typeface="+mn-ea"/>
              </a:rPr>
              <a:t>rowser </a:t>
            </a:r>
            <a:r>
              <a:rPr lang="en-US" altLang="zh-CN" sz="2300" b="1" dirty="0">
                <a:sym typeface="+mn-ea"/>
              </a:rPr>
              <a:t>O</a:t>
            </a:r>
            <a:r>
              <a:rPr lang="en-US" altLang="zh-CN" sz="2300" dirty="0">
                <a:sym typeface="+mn-ea"/>
              </a:rPr>
              <a:t>bject </a:t>
            </a:r>
            <a:r>
              <a:rPr lang="en-US" altLang="zh-CN" sz="2300" b="1" dirty="0">
                <a:sym typeface="+mn-ea"/>
              </a:rPr>
              <a:t>M</a:t>
            </a:r>
            <a:r>
              <a:rPr lang="en-US" altLang="zh-CN" sz="2300" dirty="0">
                <a:sym typeface="+mn-ea"/>
              </a:rPr>
              <a:t>odel (BOM)</a:t>
            </a:r>
            <a:r>
              <a:rPr lang="zh-CN" altLang="en-US" sz="2300" dirty="0">
                <a:sym typeface="+mn-ea"/>
              </a:rPr>
              <a:t>）</a:t>
            </a:r>
            <a:endParaRPr lang="en-US" altLang="zh-CN" sz="23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</a:rPr>
              <a:t>Window</a:t>
            </a:r>
            <a:r>
              <a:rPr lang="zh-CN" altLang="en-US" sz="2300" dirty="0">
                <a:sym typeface="+mn-ea"/>
              </a:rPr>
              <a:t>对象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所有浏览器都支持 </a:t>
            </a:r>
            <a:r>
              <a:rPr lang="en-US" altLang="zh-CN" sz="2000" dirty="0">
                <a:sym typeface="+mn-ea"/>
              </a:rPr>
              <a:t>window </a:t>
            </a:r>
            <a:r>
              <a:rPr lang="zh-CN" altLang="en-US" sz="2000" dirty="0">
                <a:sym typeface="+mn-ea"/>
              </a:rPr>
              <a:t>对象。它表示浏览器窗口。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所有 </a:t>
            </a:r>
            <a:r>
              <a:rPr lang="en-US" altLang="zh-CN" sz="2000" dirty="0">
                <a:sym typeface="+mn-ea"/>
              </a:rPr>
              <a:t>JavaScript </a:t>
            </a:r>
            <a:r>
              <a:rPr lang="zh-CN" altLang="en-US" sz="2000" dirty="0">
                <a:sym typeface="+mn-ea"/>
              </a:rPr>
              <a:t>全局对象、函数以及变量均自动成为 </a:t>
            </a:r>
            <a:r>
              <a:rPr lang="en-US" altLang="zh-CN" sz="2000" dirty="0">
                <a:sym typeface="+mn-ea"/>
              </a:rPr>
              <a:t>window </a:t>
            </a:r>
            <a:r>
              <a:rPr lang="zh-CN" altLang="en-US" sz="2000" dirty="0">
                <a:sym typeface="+mn-ea"/>
              </a:rPr>
              <a:t>对象的成员。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全局变量是 </a:t>
            </a:r>
            <a:r>
              <a:rPr lang="en-US" altLang="zh-CN" sz="2000" dirty="0">
                <a:sym typeface="+mn-ea"/>
              </a:rPr>
              <a:t>window </a:t>
            </a:r>
            <a:r>
              <a:rPr lang="zh-CN" altLang="en-US" sz="2000" dirty="0">
                <a:sym typeface="+mn-ea"/>
              </a:rPr>
              <a:t>对象的属性。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全局函数是 </a:t>
            </a:r>
            <a:r>
              <a:rPr lang="en-US" altLang="zh-CN" sz="2000" dirty="0">
                <a:sym typeface="+mn-ea"/>
              </a:rPr>
              <a:t>window </a:t>
            </a:r>
            <a:r>
              <a:rPr lang="zh-CN" altLang="en-US" sz="2000" dirty="0">
                <a:sym typeface="+mn-ea"/>
              </a:rPr>
              <a:t>对象的方法。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甚至 </a:t>
            </a:r>
            <a:r>
              <a:rPr lang="en-US" altLang="zh-CN" sz="2000" dirty="0">
                <a:sym typeface="+mn-ea"/>
              </a:rPr>
              <a:t>HTML DOM </a:t>
            </a:r>
            <a:r>
              <a:rPr lang="zh-CN" altLang="en-US" sz="2000" dirty="0">
                <a:sym typeface="+mn-ea"/>
              </a:rPr>
              <a:t>的 </a:t>
            </a:r>
            <a:r>
              <a:rPr lang="en-US" altLang="zh-CN" sz="2000" dirty="0">
                <a:sym typeface="+mn-ea"/>
              </a:rPr>
              <a:t>document </a:t>
            </a:r>
            <a:r>
              <a:rPr lang="zh-CN" altLang="en-US" sz="2000" dirty="0">
                <a:sym typeface="+mn-ea"/>
              </a:rPr>
              <a:t>也是 </a:t>
            </a:r>
            <a:r>
              <a:rPr lang="en-US" altLang="zh-CN" sz="2000" dirty="0">
                <a:sym typeface="+mn-ea"/>
              </a:rPr>
              <a:t>window </a:t>
            </a:r>
            <a:r>
              <a:rPr lang="zh-CN" altLang="en-US" sz="2000" dirty="0">
                <a:sym typeface="+mn-ea"/>
              </a:rPr>
              <a:t>对象的属性之一：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BOM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536817" cy="493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  <a:hlinkClick r:id="rId1"/>
              </a:rPr>
              <a:t>Window Screen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 err="1">
                <a:sym typeface="+mn-ea"/>
              </a:rPr>
              <a:t>window.screen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对象包含有关用户屏幕的信息。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宽度、高度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  <a:hlinkClick r:id="rId2"/>
              </a:rPr>
              <a:t>Window Location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获得当前页面的地址 </a:t>
            </a:r>
            <a:r>
              <a:rPr lang="en-US" altLang="zh-CN" sz="2000" dirty="0">
                <a:sym typeface="+mn-ea"/>
              </a:rPr>
              <a:t>(URL)</a:t>
            </a:r>
            <a:r>
              <a:rPr lang="zh-CN" altLang="en-US" sz="2000" dirty="0">
                <a:sym typeface="+mn-ea"/>
              </a:rPr>
              <a:t>，并把浏览器重定向到新的页面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  <a:hlinkClick r:id="rId3"/>
              </a:rPr>
              <a:t>Window History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包含浏览器的历史</a:t>
            </a: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  <a:hlinkClick r:id="rId4"/>
              </a:rPr>
              <a:t>Window Navigator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浏览器信息</a:t>
            </a:r>
            <a:endParaRPr lang="en-US" altLang="zh-CN" sz="2300" dirty="0"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2.3.3 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BOM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593967" cy="435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  <a:hlinkClick r:id="rId1"/>
              </a:rPr>
              <a:t>弹窗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创建三种消息框：警告框、确认框、提示框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en-US" sz="2000" dirty="0">
                <a:sym typeface="+mn-ea"/>
              </a:rPr>
              <a:t>alert() 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en-US" sz="2000" dirty="0">
                <a:sym typeface="+mn-ea"/>
              </a:rPr>
              <a:t> confirm()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en-US" sz="2000" dirty="0">
                <a:sym typeface="+mn-ea"/>
              </a:rPr>
              <a:t> prompt()</a:t>
            </a:r>
            <a:endParaRPr lang="en-US" altLang="en-US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  <a:hlinkClick r:id="rId2"/>
              </a:rPr>
              <a:t>计时事件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一个设定的时间间隔之后来执行代码</a:t>
            </a:r>
            <a:endParaRPr lang="en-US" altLang="zh-CN" sz="2000" dirty="0">
              <a:sym typeface="+mn-ea"/>
              <a:hlinkClick r:id="rId3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en-US" sz="2000" dirty="0">
                <a:sym typeface="+mn-ea"/>
                <a:hlinkClick r:id="rId4"/>
              </a:rPr>
              <a:t>setInterval() </a:t>
            </a:r>
            <a:r>
              <a:rPr lang="zh-CN" altLang="en-US" sz="2000" dirty="0">
                <a:sym typeface="+mn-ea"/>
              </a:rPr>
              <a:t>和 </a:t>
            </a:r>
            <a:r>
              <a:rPr lang="en-US" altLang="en-US" sz="2000" dirty="0" err="1">
                <a:sym typeface="+mn-ea"/>
              </a:rPr>
              <a:t>setTimeout</a:t>
            </a:r>
            <a:r>
              <a:rPr lang="en-US" altLang="en-US" sz="2000" dirty="0">
                <a:sym typeface="+mn-ea"/>
              </a:rPr>
              <a:t>()</a:t>
            </a:r>
            <a:endParaRPr lang="zh-CN" altLang="en-US" sz="2000" dirty="0">
              <a:sym typeface="+mn-ea"/>
              <a:hlinkClick r:id="rId3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  <a:hlinkClick r:id="rId5"/>
              </a:rPr>
              <a:t> Cookies</a:t>
            </a:r>
            <a:endParaRPr lang="en-US" altLang="zh-CN" sz="2300" dirty="0">
              <a:sym typeface="+mn-ea"/>
              <a:hlinkClick r:id="rId3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可以使用 </a:t>
            </a:r>
            <a:r>
              <a:rPr lang="en-US" sz="2000" b="1" dirty="0" err="1"/>
              <a:t>document.cookie</a:t>
            </a:r>
            <a:r>
              <a:rPr lang="en-US" sz="2000" dirty="0"/>
              <a:t> </a:t>
            </a:r>
            <a:r>
              <a:rPr lang="zh-CN" altLang="en-US" sz="2000" dirty="0"/>
              <a:t>属性来创建 、读取、及删除 </a:t>
            </a:r>
            <a:r>
              <a:rPr lang="en-US" sz="2000" dirty="0"/>
              <a:t>cookies</a:t>
            </a:r>
            <a:endParaRPr lang="en-US" altLang="zh-CN" sz="2300" dirty="0"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2.3.4 jQuery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479667" cy="5429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  <a:hlinkClick r:id="rId1"/>
              </a:rPr>
              <a:t>jQuery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jQuery</a:t>
            </a:r>
            <a:r>
              <a:rPr lang="zh-CN" altLang="en-US" sz="2000" dirty="0">
                <a:sym typeface="+mn-ea"/>
              </a:rPr>
              <a:t>是一个</a:t>
            </a:r>
            <a:r>
              <a:rPr lang="en-US" altLang="zh-CN" sz="2000" dirty="0">
                <a:sym typeface="+mn-ea"/>
              </a:rPr>
              <a:t>JavaScript</a:t>
            </a:r>
            <a:r>
              <a:rPr lang="zh-CN" altLang="en-US" sz="2000" dirty="0">
                <a:sym typeface="+mn-ea"/>
              </a:rPr>
              <a:t>函数库。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 err="1">
                <a:sym typeface="+mn-ea"/>
              </a:rPr>
              <a:t>jQuery</a:t>
            </a:r>
            <a:r>
              <a:rPr lang="zh-CN" altLang="en-US" sz="2000" dirty="0">
                <a:sym typeface="+mn-ea"/>
              </a:rPr>
              <a:t>是一个轻量级的</a:t>
            </a:r>
            <a:r>
              <a:rPr lang="en-US" altLang="zh-CN" sz="2000" dirty="0">
                <a:sym typeface="+mn-ea"/>
              </a:rPr>
              <a:t>"</a:t>
            </a:r>
            <a:r>
              <a:rPr lang="zh-CN" altLang="en-US" sz="2000" dirty="0">
                <a:sym typeface="+mn-ea"/>
              </a:rPr>
              <a:t>写的少，做的多</a:t>
            </a:r>
            <a:r>
              <a:rPr lang="en-US" altLang="zh-CN" sz="2000" dirty="0">
                <a:sym typeface="+mn-ea"/>
              </a:rPr>
              <a:t>"</a:t>
            </a:r>
            <a:r>
              <a:rPr lang="zh-CN" altLang="en-US" sz="2000" dirty="0">
                <a:sym typeface="+mn-ea"/>
              </a:rPr>
              <a:t>的</a:t>
            </a:r>
            <a:r>
              <a:rPr lang="en-US" altLang="zh-CN" sz="2000" dirty="0">
                <a:sym typeface="+mn-ea"/>
              </a:rPr>
              <a:t>JavaScript</a:t>
            </a:r>
            <a:r>
              <a:rPr lang="zh-CN" altLang="en-US" sz="2000" dirty="0">
                <a:sym typeface="+mn-ea"/>
              </a:rPr>
              <a:t>库。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jQuery</a:t>
            </a:r>
            <a:r>
              <a:rPr lang="zh-CN" altLang="en-US" sz="2000" dirty="0">
                <a:sym typeface="+mn-ea"/>
              </a:rPr>
              <a:t>库包含以下功能：</a:t>
            </a:r>
            <a:endParaRPr lang="zh-CN" altLang="en-US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</a:rPr>
              <a:t>HTML </a:t>
            </a:r>
            <a:r>
              <a:rPr lang="zh-CN" altLang="en-US" dirty="0">
                <a:sym typeface="+mn-ea"/>
              </a:rPr>
              <a:t>元素选取与操作</a:t>
            </a:r>
            <a:endParaRPr lang="zh-CN" altLang="en-US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</a:rPr>
              <a:t>CSS </a:t>
            </a:r>
            <a:r>
              <a:rPr lang="zh-CN" altLang="en-US" dirty="0">
                <a:sym typeface="+mn-ea"/>
              </a:rPr>
              <a:t>操作</a:t>
            </a:r>
            <a:endParaRPr lang="zh-CN" altLang="en-US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</a:rPr>
              <a:t>HTML </a:t>
            </a:r>
            <a:r>
              <a:rPr lang="zh-CN" altLang="en-US" dirty="0">
                <a:sym typeface="+mn-ea"/>
              </a:rPr>
              <a:t>事件函数</a:t>
            </a:r>
            <a:endParaRPr lang="zh-CN" altLang="en-US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</a:rPr>
              <a:t>JavaScript </a:t>
            </a:r>
            <a:r>
              <a:rPr lang="zh-CN" altLang="en-US" dirty="0">
                <a:sym typeface="+mn-ea"/>
              </a:rPr>
              <a:t>特效和动画</a:t>
            </a:r>
            <a:endParaRPr lang="zh-CN" altLang="en-US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</a:rPr>
              <a:t>HTML DOM </a:t>
            </a:r>
            <a:r>
              <a:rPr lang="zh-CN" altLang="en-US" dirty="0">
                <a:sym typeface="+mn-ea"/>
              </a:rPr>
              <a:t>遍历和修改</a:t>
            </a:r>
            <a:endParaRPr lang="zh-CN" altLang="en-US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</a:rPr>
              <a:t>AJAX  </a:t>
            </a:r>
            <a:r>
              <a:rPr lang="zh-CN" altLang="en-US" dirty="0">
                <a:sym typeface="+mn-ea"/>
              </a:rPr>
              <a:t>以及其它</a:t>
            </a:r>
            <a:r>
              <a:rPr lang="en-US" altLang="zh-CN" dirty="0">
                <a:sym typeface="+mn-ea"/>
              </a:rPr>
              <a:t> Utilities</a:t>
            </a:r>
            <a:endParaRPr lang="en-US" altLang="zh-CN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>
                <a:sym typeface="+mn-ea"/>
              </a:rPr>
              <a:t>除此之外，</a:t>
            </a:r>
            <a:r>
              <a:rPr lang="en-US" altLang="zh-CN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还提供了大量的插件。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2.3.4 </a:t>
            </a:r>
            <a:r>
              <a:rPr lang="en-US" altLang="zh-CN" b="0" kern="1800" dirty="0">
                <a:latin typeface="Times New Roman" panose="02020603050405020304"/>
                <a:sym typeface="+mn-ea"/>
              </a:rPr>
              <a:t>jQuery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9416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  <a:hlinkClick r:id="rId1"/>
              </a:rPr>
              <a:t>jQquery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</a:rPr>
              <a:t>开发版和发布版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发布版是被精简和压缩的，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300" dirty="0">
                <a:sym typeface="+mn-ea"/>
              </a:rPr>
              <a:t>部署方式</a:t>
            </a:r>
            <a:endParaRPr lang="en-US" altLang="zh-CN" sz="23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放在自己的</a:t>
            </a:r>
            <a:r>
              <a:rPr lang="en-US" altLang="zh-CN" sz="2000" dirty="0">
                <a:sym typeface="+mn-ea"/>
              </a:rPr>
              <a:t>Web</a:t>
            </a:r>
            <a:r>
              <a:rPr lang="zh-CN" altLang="en-US" sz="2000" dirty="0">
                <a:sym typeface="+mn-ea"/>
              </a:rPr>
              <a:t>服务器上</a:t>
            </a:r>
            <a:endParaRPr lang="en-US" altLang="zh-CN" sz="2000" dirty="0">
              <a:sym typeface="+mn-ea"/>
            </a:endParaRP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1600" dirty="0"/>
              <a:t>&lt;script </a:t>
            </a:r>
            <a:r>
              <a:rPr lang="en-US" sz="1600" dirty="0" err="1"/>
              <a:t>src</a:t>
            </a:r>
            <a:r>
              <a:rPr lang="en-US" sz="1600" dirty="0"/>
              <a:t>="jquery-1.10.2.min.js"&gt;&lt;/script&gt;</a:t>
            </a:r>
            <a:endParaRPr lang="en-US" sz="1600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从</a:t>
            </a:r>
            <a:r>
              <a:rPr lang="en-US" altLang="zh-CN" sz="2000" dirty="0">
                <a:sym typeface="+mn-ea"/>
              </a:rPr>
              <a:t>CDN</a:t>
            </a:r>
            <a:r>
              <a:rPr lang="zh-CN" altLang="en-US" sz="2000" dirty="0">
                <a:sym typeface="+mn-ea"/>
              </a:rPr>
              <a:t>中载入</a:t>
            </a:r>
            <a:r>
              <a:rPr lang="en-US" altLang="en-US" sz="2000" dirty="0" err="1">
                <a:sym typeface="+mn-ea"/>
              </a:rPr>
              <a:t>jQuery</a:t>
            </a:r>
            <a:endParaRPr lang="en-US" altLang="en-US" sz="2000" dirty="0">
              <a:sym typeface="+mn-ea"/>
            </a:endParaRPr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1600" dirty="0"/>
              <a:t>&lt;script </a:t>
            </a:r>
            <a:r>
              <a:rPr lang="en-US" sz="1600" dirty="0" err="1"/>
              <a:t>src</a:t>
            </a:r>
            <a:r>
              <a:rPr lang="en-US" sz="1600" dirty="0"/>
              <a:t>=</a:t>
            </a:r>
            <a:r>
              <a:rPr lang="en-US" sz="1600" dirty="0">
                <a:hlinkClick r:id="rId2"/>
              </a:rPr>
              <a:t>http://libs.baidu.com/jquery/1.10.2/jquery.min.js</a:t>
            </a:r>
            <a:r>
              <a:rPr lang="en-US" sz="2000" dirty="0"/>
              <a:t>&gt;</a:t>
            </a:r>
            <a:endParaRPr lang="en-US" sz="2000" dirty="0"/>
          </a:p>
          <a:p>
            <a:pPr marL="1737360" lvl="3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1600" dirty="0"/>
              <a:t>&lt;/script&gt;</a:t>
            </a:r>
            <a:endParaRPr lang="en-US" sz="16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2.1.1 HTML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223784"/>
            <a:ext cx="11422517" cy="568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HTML</a:t>
            </a:r>
            <a:r>
              <a:rPr lang="en-US" altLang="zh-CN" sz="2300" dirty="0">
                <a:sym typeface="+mn-ea"/>
              </a:rPr>
              <a:t> </a:t>
            </a:r>
            <a:r>
              <a:rPr lang="zh-CN" altLang="en-US" sz="2300" dirty="0">
                <a:sym typeface="+mn-ea"/>
              </a:rPr>
              <a:t>标准的发展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超文本标记语言（第一版）</a:t>
            </a:r>
            <a:r>
              <a:rPr lang="en-US" altLang="zh-CN" dirty="0"/>
              <a:t>——</a:t>
            </a:r>
            <a:r>
              <a:rPr lang="zh-CN" altLang="en-US" dirty="0"/>
              <a:t>在</a:t>
            </a:r>
            <a:r>
              <a:rPr lang="en-US" altLang="zh-CN" dirty="0"/>
              <a:t>1993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月作为</a:t>
            </a:r>
            <a:r>
              <a:rPr lang="en-US" altLang="zh-CN" dirty="0">
                <a:solidFill>
                  <a:srgbClr val="FF0000"/>
                </a:solidFill>
              </a:rPr>
              <a:t>IETF</a:t>
            </a:r>
            <a:r>
              <a:rPr lang="zh-CN" altLang="en-US" dirty="0"/>
              <a:t>工作草案发布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HTML 2.0——1995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月作为</a:t>
            </a:r>
            <a:r>
              <a:rPr lang="en-US" altLang="zh-CN" dirty="0"/>
              <a:t>RFC 1866</a:t>
            </a:r>
            <a:r>
              <a:rPr lang="zh-CN" altLang="en-US" dirty="0"/>
              <a:t>发布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HTML 3.2——1997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日，</a:t>
            </a:r>
            <a:r>
              <a:rPr lang="en-US" altLang="zh-CN" dirty="0"/>
              <a:t>W3C</a:t>
            </a:r>
            <a:r>
              <a:rPr lang="zh-CN" altLang="en-US" dirty="0"/>
              <a:t>推荐标准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HTML 4.0——1997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日，</a:t>
            </a:r>
            <a:r>
              <a:rPr lang="en-US" altLang="zh-CN" dirty="0"/>
              <a:t>W3C</a:t>
            </a:r>
            <a:r>
              <a:rPr lang="zh-CN" altLang="en-US" dirty="0"/>
              <a:t>推荐标准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olidFill>
                  <a:srgbClr val="FF0000"/>
                </a:solidFill>
              </a:rPr>
              <a:t>HTML 4.01</a:t>
            </a:r>
            <a:r>
              <a:rPr lang="en-US" altLang="zh-CN" dirty="0"/>
              <a:t>——1999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日，</a:t>
            </a:r>
            <a:r>
              <a:rPr lang="en-US" altLang="zh-CN" dirty="0"/>
              <a:t>W3C</a:t>
            </a:r>
            <a:r>
              <a:rPr lang="zh-CN" altLang="en-US" dirty="0"/>
              <a:t>推荐标准，</a:t>
            </a:r>
            <a:r>
              <a:rPr lang="zh-CN" altLang="en-US" dirty="0">
                <a:solidFill>
                  <a:srgbClr val="FF0000"/>
                </a:solidFill>
              </a:rPr>
              <a:t>常用标准</a:t>
            </a:r>
            <a:endParaRPr lang="en-US" altLang="zh-CN" dirty="0">
              <a:solidFill>
                <a:srgbClr val="FF0000"/>
              </a:solidFill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XHTML 1.0</a:t>
            </a:r>
            <a:r>
              <a:rPr lang="zh-CN" altLang="en-US" dirty="0"/>
              <a:t>（可扩展超文本标记语言）</a:t>
            </a:r>
            <a:r>
              <a:rPr lang="en-US" altLang="zh-CN" dirty="0"/>
              <a:t>——2000</a:t>
            </a:r>
            <a:r>
              <a:rPr lang="zh-CN" altLang="en-US" dirty="0"/>
              <a:t>年底，</a:t>
            </a:r>
            <a:r>
              <a:rPr lang="en-US" altLang="zh-CN" dirty="0"/>
              <a:t>W3C</a:t>
            </a:r>
            <a:r>
              <a:rPr lang="zh-CN" altLang="en-US" dirty="0"/>
              <a:t>标准，一个过渡技术，结合了部分</a:t>
            </a:r>
            <a:r>
              <a:rPr lang="en-US" altLang="zh-CN" dirty="0"/>
              <a:t>XML</a:t>
            </a:r>
            <a:r>
              <a:rPr lang="zh-CN" altLang="en-US" dirty="0"/>
              <a:t>的强大功能及大多数</a:t>
            </a:r>
            <a:r>
              <a:rPr lang="en-US" altLang="zh-CN" dirty="0"/>
              <a:t>HTML</a:t>
            </a:r>
            <a:r>
              <a:rPr lang="zh-CN" altLang="en-US" dirty="0"/>
              <a:t>的简单特性，此后</a:t>
            </a:r>
            <a:r>
              <a:rPr lang="en-US" altLang="zh-CN" dirty="0"/>
              <a:t>W3C</a:t>
            </a:r>
            <a:r>
              <a:rPr lang="zh-CN" altLang="en-US" dirty="0"/>
              <a:t>致力于</a:t>
            </a:r>
            <a:r>
              <a:rPr lang="en-US" altLang="zh-CN" dirty="0"/>
              <a:t>XHTML2.0</a:t>
            </a:r>
            <a:endParaRPr lang="en-US" altLang="zh-CN" dirty="0"/>
          </a:p>
          <a:p>
            <a:pPr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dirty="0">
                <a:ea typeface="宋体" charset="0"/>
                <a:sym typeface="+mn-ea"/>
              </a:rPr>
              <a:t>在2004年，由Opera、Mozilla Foundation和</a:t>
            </a:r>
            <a:r>
              <a:rPr lang="en-US" altLang="zh-CN" dirty="0">
                <a:ea typeface="宋体" charset="0"/>
                <a:sym typeface="+mn-ea"/>
              </a:rPr>
              <a:t>Apple</a:t>
            </a:r>
            <a:r>
              <a:rPr lang="zh-CN" altLang="en-US" dirty="0">
                <a:ea typeface="宋体" charset="0"/>
                <a:sym typeface="+mn-ea"/>
              </a:rPr>
              <a:t>等</a:t>
            </a:r>
            <a:r>
              <a:rPr lang="zh-CN" dirty="0">
                <a:ea typeface="宋体" charset="0"/>
                <a:sym typeface="+mn-ea"/>
              </a:rPr>
              <a:t>浏览器厂商组成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WHATWG</a:t>
            </a:r>
            <a:r>
              <a:rPr lang="zh-CN" altLang="en-US" dirty="0">
                <a:ea typeface="宋体" charset="0"/>
                <a:sym typeface="+mn-ea"/>
              </a:rPr>
              <a:t>：</a:t>
            </a:r>
            <a:r>
              <a:rPr lang="zh-CN" altLang="en-US" dirty="0">
                <a:solidFill>
                  <a:srgbClr val="FF0000"/>
                </a:solidFill>
                <a:ea typeface="宋体" charset="0"/>
                <a:sym typeface="+mn-ea"/>
              </a:rPr>
              <a:t>W</a:t>
            </a:r>
            <a:r>
              <a:rPr lang="zh-CN" altLang="en-US" dirty="0">
                <a:ea typeface="宋体" charset="0"/>
                <a:sym typeface="+mn-ea"/>
              </a:rPr>
              <a:t>eb </a:t>
            </a:r>
            <a:r>
              <a:rPr lang="zh-CN" altLang="en-US" dirty="0">
                <a:solidFill>
                  <a:srgbClr val="FF0000"/>
                </a:solidFill>
                <a:ea typeface="宋体" charset="0"/>
                <a:sym typeface="+mn-ea"/>
              </a:rPr>
              <a:t>H</a:t>
            </a:r>
            <a:r>
              <a:rPr lang="zh-CN" altLang="en-US" dirty="0">
                <a:ea typeface="宋体" charset="0"/>
                <a:sym typeface="+mn-ea"/>
              </a:rPr>
              <a:t>ypertext </a:t>
            </a:r>
            <a:r>
              <a:rPr lang="zh-CN" altLang="en-US" dirty="0">
                <a:solidFill>
                  <a:srgbClr val="FF0000"/>
                </a:solidFill>
                <a:ea typeface="宋体" charset="0"/>
                <a:sym typeface="+mn-ea"/>
              </a:rPr>
              <a:t>A</a:t>
            </a:r>
            <a:r>
              <a:rPr lang="zh-CN" altLang="en-US" dirty="0">
                <a:ea typeface="宋体" charset="0"/>
                <a:sym typeface="+mn-ea"/>
              </a:rPr>
              <a:t>pplication </a:t>
            </a:r>
            <a:r>
              <a:rPr lang="zh-CN" altLang="en-US" dirty="0">
                <a:solidFill>
                  <a:srgbClr val="FF0000"/>
                </a:solidFill>
                <a:ea typeface="宋体" charset="0"/>
                <a:sym typeface="+mn-ea"/>
              </a:rPr>
              <a:t>T</a:t>
            </a:r>
            <a:r>
              <a:rPr lang="zh-CN" altLang="en-US" dirty="0">
                <a:ea typeface="宋体" charset="0"/>
                <a:sym typeface="+mn-ea"/>
              </a:rPr>
              <a:t>echnology </a:t>
            </a:r>
            <a:r>
              <a:rPr lang="zh-CN" altLang="en-US" dirty="0">
                <a:solidFill>
                  <a:srgbClr val="FF0000"/>
                </a:solidFill>
                <a:ea typeface="宋体" charset="0"/>
                <a:sym typeface="+mn-ea"/>
              </a:rPr>
              <a:t>W</a:t>
            </a:r>
            <a:r>
              <a:rPr lang="zh-CN" altLang="en-US" dirty="0">
                <a:ea typeface="宋体" charset="0"/>
                <a:sym typeface="+mn-ea"/>
              </a:rPr>
              <a:t>orking </a:t>
            </a:r>
            <a:r>
              <a:rPr lang="zh-CN" altLang="en-US" dirty="0">
                <a:solidFill>
                  <a:srgbClr val="FF0000"/>
                </a:solidFill>
                <a:ea typeface="宋体" charset="0"/>
                <a:sym typeface="+mn-ea"/>
              </a:rPr>
              <a:t>G</a:t>
            </a:r>
            <a:r>
              <a:rPr lang="zh-CN" altLang="en-US" dirty="0">
                <a:ea typeface="宋体" charset="0"/>
                <a:sym typeface="+mn-ea"/>
              </a:rPr>
              <a:t>roup，</a:t>
            </a:r>
            <a:r>
              <a:rPr dirty="0">
                <a:sym typeface="+mn-ea"/>
              </a:rPr>
              <a:t>Web 超文本应用技术工作组</a:t>
            </a:r>
            <a:r>
              <a:rPr lang="zh-CN" dirty="0">
                <a:ea typeface="宋体" charset="0"/>
                <a:sym typeface="+mn-ea"/>
              </a:rPr>
              <a:t>， 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olidFill>
                  <a:srgbClr val="FF0000"/>
                </a:solidFill>
              </a:rPr>
              <a:t>HTML 5</a:t>
            </a:r>
            <a:r>
              <a:rPr lang="en-US" altLang="zh-CN" dirty="0"/>
              <a:t>——2014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28</a:t>
            </a:r>
            <a:r>
              <a:rPr lang="zh-CN" altLang="en-US" dirty="0"/>
              <a:t>日，</a:t>
            </a:r>
            <a:r>
              <a:rPr lang="en-US" altLang="zh-CN" dirty="0">
                <a:solidFill>
                  <a:srgbClr val="FF0000"/>
                </a:solidFill>
              </a:rPr>
              <a:t>https://</a:t>
            </a:r>
            <a:r>
              <a:rPr lang="en-US" altLang="zh-CN" dirty="0" err="1">
                <a:solidFill>
                  <a:srgbClr val="FF0000"/>
                </a:solidFill>
              </a:rPr>
              <a:t>html.spec.whatwg.org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  <a:ea typeface="宋体" charset="0"/>
              </a:rPr>
              <a:t>，</a:t>
            </a:r>
            <a:r>
              <a:rPr lang="zh-CN" altLang="en-US" dirty="0">
                <a:solidFill>
                  <a:srgbClr val="FF0000"/>
                </a:solidFill>
                <a:ea typeface="宋体" charset="0"/>
                <a:hlinkClick r:id="rId1" action="ppaction://hlinkfile"/>
              </a:rPr>
              <a:t>https://whatwg-cn.github.io/html/ </a:t>
            </a:r>
            <a:r>
              <a:rPr lang="zh-CN" altLang="en-US" dirty="0">
                <a:solidFill>
                  <a:srgbClr val="FF0000"/>
                </a:solidFill>
                <a:ea typeface="宋体" charset="0"/>
              </a:rPr>
              <a:t>（中文版）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70" y="1223645"/>
            <a:ext cx="4266565" cy="7785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2.3.4 </a:t>
            </a:r>
            <a:r>
              <a:rPr lang="en-US" altLang="zh-CN" b="0" kern="1800" dirty="0">
                <a:latin typeface="Times New Roman" panose="02020603050405020304"/>
                <a:sym typeface="+mn-ea"/>
              </a:rPr>
              <a:t>jQuery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665404" cy="313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</a:rPr>
              <a:t>jQuery </a:t>
            </a:r>
            <a:r>
              <a:rPr lang="zh-CN" altLang="en-US" sz="2300" dirty="0">
                <a:sym typeface="+mn-ea"/>
              </a:rPr>
              <a:t>语法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 err="1">
                <a:sym typeface="+mn-ea"/>
              </a:rPr>
              <a:t>jQuery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语法是通过选取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元素，并对选取的元素执行某些操作。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基础语法： </a:t>
            </a:r>
            <a:r>
              <a:rPr lang="en-US" altLang="zh-CN" sz="2000" dirty="0">
                <a:sym typeface="+mn-ea"/>
              </a:rPr>
              <a:t>$(selector).action()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美元符号定义 </a:t>
            </a:r>
            <a:r>
              <a:rPr lang="en-US" altLang="zh-CN" sz="2000" dirty="0">
                <a:sym typeface="+mn-ea"/>
              </a:rPr>
              <a:t>jQuery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选择符（</a:t>
            </a:r>
            <a:r>
              <a:rPr lang="en-US" altLang="zh-CN" sz="2000" dirty="0">
                <a:sym typeface="+mn-ea"/>
              </a:rPr>
              <a:t>selector</a:t>
            </a:r>
            <a:r>
              <a:rPr lang="zh-CN" altLang="en-US" sz="2000" dirty="0">
                <a:sym typeface="+mn-ea"/>
              </a:rPr>
              <a:t>）</a:t>
            </a:r>
            <a:r>
              <a:rPr lang="en-US" altLang="zh-CN" sz="2000" dirty="0">
                <a:sym typeface="+mn-ea"/>
              </a:rPr>
              <a:t>"</a:t>
            </a:r>
            <a:r>
              <a:rPr lang="zh-CN" altLang="en-US" sz="2000" dirty="0">
                <a:sym typeface="+mn-ea"/>
              </a:rPr>
              <a:t>查询</a:t>
            </a:r>
            <a:r>
              <a:rPr lang="en-US" altLang="zh-CN" sz="2000" dirty="0">
                <a:sym typeface="+mn-ea"/>
              </a:rPr>
              <a:t>"</a:t>
            </a:r>
            <a:r>
              <a:rPr lang="zh-CN" altLang="en-US" sz="2000" dirty="0">
                <a:sym typeface="+mn-ea"/>
              </a:rPr>
              <a:t>和</a:t>
            </a:r>
            <a:r>
              <a:rPr lang="en-US" altLang="zh-CN" sz="2000" dirty="0">
                <a:sym typeface="+mn-ea"/>
              </a:rPr>
              <a:t>"</a:t>
            </a:r>
            <a:r>
              <a:rPr lang="zh-CN" altLang="en-US" sz="2000" dirty="0">
                <a:sym typeface="+mn-ea"/>
              </a:rPr>
              <a:t>查找</a:t>
            </a:r>
            <a:r>
              <a:rPr lang="en-US" altLang="zh-CN" sz="2000" dirty="0">
                <a:sym typeface="+mn-ea"/>
              </a:rPr>
              <a:t>" HTML </a:t>
            </a:r>
            <a:r>
              <a:rPr lang="zh-CN" altLang="en-US" sz="2000" dirty="0">
                <a:sym typeface="+mn-ea"/>
              </a:rPr>
              <a:t>元素</a:t>
            </a:r>
            <a:endParaRPr lang="zh-CN" altLang="en-US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 err="1">
                <a:sym typeface="+mn-ea"/>
              </a:rPr>
              <a:t>jQuery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的 </a:t>
            </a:r>
            <a:r>
              <a:rPr lang="en-US" altLang="zh-CN" sz="2000" dirty="0">
                <a:sym typeface="+mn-ea"/>
              </a:rPr>
              <a:t>action() </a:t>
            </a:r>
            <a:r>
              <a:rPr lang="zh-CN" altLang="en-US" sz="2000" dirty="0">
                <a:sym typeface="+mn-ea"/>
              </a:rPr>
              <a:t>执行对元素的操作</a:t>
            </a:r>
            <a:endParaRPr lang="zh-CN" altLang="en-US" sz="2000" dirty="0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2.3.4 </a:t>
            </a:r>
            <a:r>
              <a:rPr lang="en-US" altLang="zh-CN" b="0" kern="1800" dirty="0">
                <a:latin typeface="Times New Roman" panose="02020603050405020304"/>
                <a:sym typeface="+mn-ea"/>
              </a:rPr>
              <a:t>jQuery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1279642" cy="3647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ym typeface="+mn-ea"/>
              </a:rPr>
              <a:t>jQuery </a:t>
            </a:r>
            <a:r>
              <a:rPr lang="zh-CN" altLang="en-US" sz="2300" dirty="0">
                <a:sym typeface="+mn-ea"/>
              </a:rPr>
              <a:t>语法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基础语法： </a:t>
            </a:r>
            <a:r>
              <a:rPr lang="en-US" altLang="zh-CN" sz="2000" dirty="0">
                <a:sym typeface="+mn-ea"/>
              </a:rPr>
              <a:t>$(selector).action()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实例</a:t>
            </a:r>
            <a:r>
              <a:rPr lang="en-US" altLang="zh-CN" sz="2000" dirty="0">
                <a:sym typeface="+mn-ea"/>
              </a:rPr>
              <a:t>: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$(this).hide() - </a:t>
            </a:r>
            <a:r>
              <a:rPr lang="zh-CN" altLang="en-US" sz="2000" dirty="0">
                <a:sym typeface="+mn-ea"/>
              </a:rPr>
              <a:t>隐藏当前元素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$("p").hide() - </a:t>
            </a:r>
            <a:r>
              <a:rPr lang="zh-CN" altLang="en-US" sz="2000" dirty="0">
                <a:sym typeface="+mn-ea"/>
              </a:rPr>
              <a:t>隐藏所有 </a:t>
            </a:r>
            <a:r>
              <a:rPr lang="en-US" altLang="zh-CN" sz="2000" dirty="0">
                <a:sym typeface="+mn-ea"/>
              </a:rPr>
              <a:t>&lt;p&gt; </a:t>
            </a:r>
            <a:r>
              <a:rPr lang="zh-CN" altLang="en-US" sz="2000" dirty="0">
                <a:sym typeface="+mn-ea"/>
              </a:rPr>
              <a:t>元素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$("p .test").hide() - </a:t>
            </a:r>
            <a:r>
              <a:rPr lang="zh-CN" altLang="en-US" sz="2000" dirty="0">
                <a:sym typeface="+mn-ea"/>
              </a:rPr>
              <a:t>隐藏所有 </a:t>
            </a:r>
            <a:r>
              <a:rPr lang="en-US" altLang="zh-CN" sz="2000" dirty="0">
                <a:sym typeface="+mn-ea"/>
              </a:rPr>
              <a:t>class="test" </a:t>
            </a:r>
            <a:r>
              <a:rPr lang="zh-CN" altLang="en-US" sz="2000" dirty="0">
                <a:sym typeface="+mn-ea"/>
              </a:rPr>
              <a:t>的 </a:t>
            </a:r>
            <a:r>
              <a:rPr lang="en-US" altLang="zh-CN" sz="2000" dirty="0">
                <a:sym typeface="+mn-ea"/>
              </a:rPr>
              <a:t>&lt;p&gt; </a:t>
            </a:r>
            <a:r>
              <a:rPr lang="zh-CN" altLang="en-US" sz="2000" dirty="0">
                <a:sym typeface="+mn-ea"/>
              </a:rPr>
              <a:t>元素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$(“#test”).hide() - </a:t>
            </a:r>
            <a:r>
              <a:rPr lang="zh-CN" altLang="en-US" sz="2000" dirty="0">
                <a:sym typeface="+mn-ea"/>
              </a:rPr>
              <a:t>隐藏所有 </a:t>
            </a:r>
            <a:r>
              <a:rPr lang="en-US" altLang="zh-CN" sz="2000" dirty="0">
                <a:sym typeface="+mn-ea"/>
              </a:rPr>
              <a:t>id=“test” </a:t>
            </a:r>
            <a:r>
              <a:rPr lang="zh-CN" altLang="en-US" sz="2000" dirty="0">
                <a:sym typeface="+mn-ea"/>
              </a:rPr>
              <a:t>的元素</a:t>
            </a:r>
            <a:endParaRPr lang="zh-CN" altLang="en-US" sz="2000" dirty="0"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2.4 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常用</a:t>
            </a:r>
            <a:r>
              <a:rPr lang="en-US" dirty="0">
                <a:latin typeface="宋体" pitchFamily="2" charset="-122"/>
                <a:ea typeface="宋体" pitchFamily="2" charset="-122"/>
                <a:sym typeface="+mn-ea"/>
              </a:rPr>
              <a:t>Web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页面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设计开发工具与框架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0622417" cy="521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前端组件库</a:t>
            </a:r>
            <a:r>
              <a:rPr lang="en-US" altLang="zh-CN" sz="2000" dirty="0"/>
              <a:t>: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sz="2000" dirty="0"/>
              <a:t>Bootstrap</a:t>
            </a:r>
            <a:endParaRPr lang="en-US" sz="2000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hlinkClick r:id="rId1" action="ppaction://hlinkfile"/>
              </a:rPr>
              <a:t>入门教程</a:t>
            </a:r>
            <a:endParaRPr lang="en-US" altLang="zh-CN" sz="2000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>
                <a:hlinkClick r:id="rId2"/>
              </a:rPr>
              <a:t>在线编辑器</a:t>
            </a:r>
            <a:endParaRPr lang="en-US" altLang="zh-CN" dirty="0"/>
          </a:p>
          <a:p>
            <a:pPr marL="365760" lvl="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 err="1"/>
              <a:t>基于 bootstrap 的轻量级后台模板</a:t>
            </a:r>
            <a:endParaRPr lang="en-US" altLang="zh-CN" dirty="0" err="1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 err="1">
                <a:hlinkClick r:id="rId3" action="ppaction://hlinkfile"/>
              </a:rPr>
              <a:t>AdminLTE</a:t>
            </a:r>
            <a:r>
              <a:rPr lang="zh-CN" altLang="en-US" dirty="0">
                <a:hlinkClick r:id="rId3" action="ppaction://hlinkfile"/>
              </a:rPr>
              <a:t>实例</a:t>
            </a:r>
            <a:endParaRPr lang="en-US" altLang="zh-CN" dirty="0">
              <a:hlinkClick r:id="rId4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930" y="1878330"/>
            <a:ext cx="7265670" cy="36988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2.4 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常用</a:t>
            </a:r>
            <a:r>
              <a:rPr lang="en-US" dirty="0">
                <a:latin typeface="宋体" pitchFamily="2" charset="-122"/>
                <a:ea typeface="宋体" pitchFamily="2" charset="-122"/>
                <a:sym typeface="+mn-ea"/>
              </a:rPr>
              <a:t>Web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页面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设计开发工具与框架</a:t>
            </a:r>
            <a:endParaRPr lang="en-US" altLang="zh-CN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077278"/>
            <a:ext cx="8507730" cy="395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可视化库：</a:t>
            </a:r>
            <a:r>
              <a:rPr lang="en-US" altLang="zh-CN" sz="2000" dirty="0" err="1">
                <a:sym typeface="+mn-ea"/>
              </a:rPr>
              <a:t>highchart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  <a:hlinkClick r:id="rId1"/>
              </a:rPr>
              <a:t>echart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前端</a:t>
            </a:r>
            <a:r>
              <a:rPr lang="zh-CN" altLang="en-US" sz="2000" dirty="0">
                <a:sym typeface="+mn-ea"/>
              </a:rPr>
              <a:t>开发框架：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  <a:hlinkClick r:id="rId2" action="ppaction://hlinkfile"/>
              </a:rPr>
              <a:t>React</a:t>
            </a: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  <a:hlinkClick r:id="rId3" action="ppaction://hlinkfile"/>
              </a:rPr>
              <a:t>Vue</a:t>
            </a:r>
            <a:endParaRPr lang="en-US" altLang="zh-CN" dirty="0">
              <a:sym typeface="+mn-ea"/>
              <a:hlinkClick r:id="rId4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  <a:hlinkClick r:id="rId4"/>
              </a:rPr>
              <a:t>AngularJS</a:t>
            </a:r>
            <a:endParaRPr lang="en-US" dirty="0"/>
          </a:p>
          <a:p>
            <a:pPr marL="365760" lvl="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 err="1"/>
              <a:t>企业级开源</a:t>
            </a:r>
            <a:r>
              <a:rPr lang="en-US" altLang="zh-CN" sz="2000" dirty="0" err="1"/>
              <a:t>UI</a:t>
            </a:r>
            <a:r>
              <a:rPr lang="zh-CN" altLang="en-US" sz="2000" dirty="0" err="1"/>
              <a:t>组件库</a:t>
            </a:r>
            <a:endParaRPr lang="zh-CN" altLang="en-US" sz="2000" dirty="0" err="1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dirty="0" err="1">
                <a:hlinkClick r:id="rId5" action="ppaction://hlinkfile"/>
              </a:rPr>
              <a:t>ant.design</a:t>
            </a:r>
            <a:endParaRPr lang="en-US" dirty="0" err="1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0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60" y="1223645"/>
            <a:ext cx="4865370" cy="2597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295" y="3820795"/>
            <a:ext cx="4890770" cy="30372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2.4 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常用</a:t>
            </a:r>
            <a:r>
              <a:rPr lang="en-US" dirty="0">
                <a:latin typeface="宋体" pitchFamily="2" charset="-122"/>
                <a:ea typeface="宋体" pitchFamily="2" charset="-122"/>
                <a:sym typeface="+mn-ea"/>
              </a:rPr>
              <a:t>Web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页面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设计开发工具与框架</a:t>
            </a:r>
            <a:endParaRPr lang="en-US" altLang="zh-CN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077278"/>
            <a:ext cx="8507730" cy="4725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UI/</a:t>
            </a:r>
            <a:r>
              <a:rPr lang="zh-CN" altLang="en-US" sz="2000" dirty="0">
                <a:sym typeface="+mn-ea"/>
              </a:rPr>
              <a:t>原型设计工具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Sketch</a:t>
            </a:r>
            <a:endParaRPr lang="zh-CN" altLang="en-US" sz="18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Axure RP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  <a:hlinkClick r:id="rId1" action="ppaction://hlinkfile"/>
              </a:rPr>
              <a:t>Mockplus</a:t>
            </a:r>
            <a:endParaRPr lang="en-US" altLang="zh-CN" sz="2000" dirty="0">
              <a:sym typeface="+mn-ea"/>
              <a:hlinkClick r:id="rId1" action="ppaction://hlinkfile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  <a:hlinkClick r:id="rId2" action="ppaction://hlinkfile"/>
              </a:rPr>
              <a:t>墨刀</a:t>
            </a:r>
            <a:endParaRPr lang="en-US" altLang="zh-CN" sz="2000" dirty="0">
              <a:sym typeface="+mn-ea"/>
              <a:hlinkClick r:id="rId2" action="ppaction://hlinkfile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  <a:hlinkClick r:id="rId3" action="ppaction://hlinkfile"/>
              </a:rPr>
              <a:t>即时设计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ym typeface="+mn-ea"/>
            </a:endParaRPr>
          </a:p>
          <a:p>
            <a:pPr marL="567055" lvl="1" indent="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None/>
            </a:pPr>
            <a:endParaRPr lang="en-US" altLang="zh-CN" sz="2000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5" y="1599565"/>
            <a:ext cx="6450330" cy="42792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2.4 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常用</a:t>
            </a:r>
            <a:r>
              <a:rPr lang="en-US" dirty="0">
                <a:latin typeface="宋体" pitchFamily="2" charset="-122"/>
                <a:ea typeface="宋体" pitchFamily="2" charset="-122"/>
                <a:sym typeface="+mn-ea"/>
              </a:rPr>
              <a:t>Web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页面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设计开发工具与框架</a:t>
            </a:r>
            <a:endParaRPr lang="en-US" altLang="zh-CN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077278"/>
            <a:ext cx="850773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UI/</a:t>
            </a:r>
            <a:r>
              <a:rPr lang="zh-CN" altLang="en-US" sz="2000" dirty="0">
                <a:sym typeface="+mn-ea"/>
              </a:rPr>
              <a:t>原型设计工具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Sketch</a:t>
            </a:r>
            <a:endParaRPr lang="zh-CN" altLang="en-US" sz="18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Axure RP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  <a:hlinkClick r:id="rId1" action="ppaction://hlinkfile"/>
              </a:rPr>
              <a:t>Mockplus</a:t>
            </a:r>
            <a:endParaRPr lang="en-US" altLang="zh-CN" sz="2000" dirty="0">
              <a:sym typeface="+mn-ea"/>
              <a:hlinkClick r:id="rId1" action="ppaction://hlinkfile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  <a:hlinkClick r:id="rId2" action="ppaction://hlinkfile"/>
              </a:rPr>
              <a:t>墨刀</a:t>
            </a:r>
            <a:endParaRPr lang="zh-CN" altLang="en-US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  <a:hlinkClick r:id="rId3" tooltip="" action="ppaction://hlinkfile"/>
              </a:rPr>
              <a:t>即时设计</a:t>
            </a:r>
            <a:endParaRPr lang="en-US" altLang="zh-CN" sz="2000" dirty="0">
              <a:sym typeface="+mn-ea"/>
            </a:endParaRPr>
          </a:p>
          <a:p>
            <a:pPr marL="567055" lvl="1" indent="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None/>
            </a:pPr>
            <a:endParaRPr lang="en-US" altLang="zh-CN" sz="2000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25" y="1609090"/>
            <a:ext cx="8390890" cy="45040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0525" y="1240790"/>
            <a:ext cx="4557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5" action="ppaction://hlinkfile"/>
              </a:rPr>
              <a:t>https://ant.design/docs/resources-cn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2.1.1 HTML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485" y="1325880"/>
            <a:ext cx="5083175" cy="5330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325880"/>
            <a:ext cx="3443605" cy="5500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2.1.1 HTML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7050" y="1499235"/>
            <a:ext cx="1043051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The WHATWG was based on </a:t>
            </a:r>
            <a:r>
              <a:rPr lang="zh-CN" altLang="en-US">
                <a:solidFill>
                  <a:srgbClr val="FF0000"/>
                </a:solidFill>
              </a:rPr>
              <a:t>several core principles</a:t>
            </a:r>
            <a:r>
              <a:rPr lang="en-US" altLang="zh-CN">
                <a:solidFill>
                  <a:srgbClr val="FF0000"/>
                </a:solidFill>
              </a:rPr>
              <a:t>:</a:t>
            </a: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technologies need to be </a:t>
            </a:r>
            <a:r>
              <a:rPr lang="zh-CN" altLang="en-US" b="1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</a:rPr>
              <a:t>backwards compatible</a:t>
            </a:r>
            <a:r>
              <a:rPr lang="zh-CN" altLang="en-US"/>
              <a:t> （</a:t>
            </a:r>
            <a:r>
              <a:rPr lang="zh-CN" altLang="en-US"/>
              <a:t>向后兼容）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specifications and implementations need to match even if this means </a:t>
            </a:r>
            <a:r>
              <a:rPr lang="zh-CN" altLang="en-US">
                <a:solidFill>
                  <a:srgbClr val="FF0000"/>
                </a:solidFill>
              </a:rPr>
              <a:t>changing the specification rather than the implementations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specifications need to be </a:t>
            </a:r>
            <a:r>
              <a:rPr lang="zh-CN" altLang="en-US">
                <a:solidFill>
                  <a:srgbClr val="FF0000"/>
                </a:solidFill>
              </a:rPr>
              <a:t>detailed enough</a:t>
            </a:r>
            <a:r>
              <a:rPr lang="zh-CN" altLang="en-US"/>
              <a:t> that implementations can achieve complete </a:t>
            </a:r>
            <a:r>
              <a:rPr lang="zh-CN" altLang="en-US">
                <a:solidFill>
                  <a:srgbClr val="FF0000"/>
                </a:solidFill>
              </a:rPr>
              <a:t>interoperability（</a:t>
            </a:r>
            <a:r>
              <a:rPr lang="zh-CN" altLang="en-US">
                <a:solidFill>
                  <a:srgbClr val="FF0000"/>
                </a:solidFill>
              </a:rPr>
              <a:t>互操作） </a:t>
            </a:r>
            <a:r>
              <a:rPr lang="zh-CN" altLang="en-US"/>
              <a:t>without reverse-engineering each other.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2.1.1 HTML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7050" y="1499235"/>
            <a:ext cx="10430510" cy="2445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t>Web领域专家 Jeremy Keith曾在Fronteers 2010发表过一个关于HTML发展及设计原则的主题演讲，内容链接如下：</a:t>
            </a:r>
          </a:p>
          <a:p>
            <a:pPr>
              <a:lnSpc>
                <a:spcPct val="150000"/>
              </a:lnSpc>
            </a:pPr>
            <a:r>
              <a:t>    1. 演讲原文链接</a:t>
            </a:r>
            <a:r>
              <a:rPr>
                <a:hlinkClick r:id="rId1" tooltip="" action="ppaction://hlinkfile"/>
              </a:rPr>
              <a:t>The Design of HTML5</a:t>
            </a:r>
          </a:p>
          <a:p>
            <a:pPr>
              <a:lnSpc>
                <a:spcPct val="150000"/>
              </a:lnSpc>
            </a:pPr>
            <a:r>
              <a:t>    2. 演讲PPT</a:t>
            </a:r>
            <a:r>
              <a:rPr lang="en-US"/>
              <a:t> </a:t>
            </a:r>
            <a:r>
              <a:rPr>
                <a:hlinkClick r:id="rId2" tooltip=""/>
              </a:rPr>
              <a:t>http://adactio.com/extras/slides/designofhtml5.pdf</a:t>
            </a:r>
          </a:p>
          <a:p>
            <a:pPr>
              <a:lnSpc>
                <a:spcPct val="150000"/>
              </a:lnSpc>
            </a:pPr>
            <a:r>
              <a:t>    3. 演讲中文翻译版</a:t>
            </a:r>
            <a:r>
              <a:rPr lang="zh-CN"/>
              <a:t>，</a:t>
            </a:r>
            <a:r>
              <a:rPr>
                <a:hlinkClick r:id="rId3" tooltip=""/>
              </a:rPr>
              <a:t>Web的真谛</a:t>
            </a:r>
            <a:r>
              <a:rPr lang="zh-CN">
                <a:hlinkClick r:id="rId3" tooltip=""/>
              </a:rPr>
              <a:t>：</a:t>
            </a:r>
            <a:r>
              <a:rPr>
                <a:hlinkClick r:id="rId3" tooltip=""/>
              </a:rPr>
              <a:t>HTML5到底是什么意思</a:t>
            </a:r>
            <a:r>
              <a:rPr lang="zh-CN" altLang="en-US">
                <a:hlinkClick r:id="rId3" tooltip=""/>
              </a:rPr>
              <a:t>.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9455" y="3738245"/>
            <a:ext cx="102374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设计原则是一种信念、一种想法、是行动的支柱。不管是制定规范，还是制造一种有形的物品，或者编写软件，甚至发明编程语言，都能找到背后的一个或者多个设计</a:t>
            </a:r>
            <a:r>
              <a:rPr lang="zh-CN" altLang="en-US"/>
              <a:t>原则。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7050" y="4660265"/>
            <a:ext cx="57721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      1. </a:t>
            </a:r>
            <a:r>
              <a:rPr lang="zh-CN" altLang="en-US" sz="2000">
                <a:solidFill>
                  <a:srgbClr val="FF0000"/>
                </a:solidFill>
              </a:rPr>
              <a:t>avoid needless complexity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      2. </a:t>
            </a:r>
            <a:r>
              <a:rPr lang="zh-CN" altLang="en-US" sz="2000">
                <a:solidFill>
                  <a:srgbClr val="FF0000"/>
                </a:solidFill>
              </a:rPr>
              <a:t>support existing content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      3. </a:t>
            </a:r>
            <a:r>
              <a:rPr lang="zh-CN" altLang="en-US" sz="2000">
                <a:solidFill>
                  <a:srgbClr val="FF0000"/>
                </a:solidFill>
              </a:rPr>
              <a:t>solve real problems</a:t>
            </a:r>
            <a:endParaRPr lang="zh-CN" altLang="en-US" sz="2000"/>
          </a:p>
          <a:p>
            <a:r>
              <a:rPr lang="zh-CN" altLang="en-US"/>
              <a:t>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91100" y="4684395"/>
            <a:ext cx="56572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ym typeface="+mn-ea"/>
              </a:rPr>
              <a:t>4.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pave the cowpath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s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>
                <a:sym typeface="+mn-ea"/>
              </a:rPr>
              <a:t>5.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degrade gracefully，优雅降级</a:t>
            </a:r>
            <a:endParaRPr lang="zh-CN" altLang="en-US" sz="20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ym typeface="+mn-ea"/>
              </a:rPr>
              <a:t>6.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priority of constituencies，最终用户优先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2.1.1 HTML</a:t>
            </a:r>
            <a:r>
              <a:rPr lang="zh-CN" altLang="en-US" b="0" kern="1800" dirty="0">
                <a:latin typeface="Times New Roman" panose="02020603050405020304"/>
              </a:rPr>
              <a:t>简介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0" y="1405892"/>
            <a:ext cx="11536817" cy="437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HTML</a:t>
            </a:r>
            <a:r>
              <a:rPr lang="en-US" altLang="zh-CN" sz="2300" dirty="0">
                <a:sym typeface="+mn-ea"/>
              </a:rPr>
              <a:t> </a:t>
            </a:r>
            <a:r>
              <a:rPr lang="zh-CN" altLang="en-US" sz="2300" dirty="0">
                <a:sym typeface="+mn-ea"/>
              </a:rPr>
              <a:t>语法</a:t>
            </a:r>
            <a:endParaRPr lang="en-US" altLang="zh-CN" sz="23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文件由标题、段落、列表、表格、文本以及嵌入的各种对象组成，这些逻辑上统一的对象称为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元素</a:t>
            </a:r>
            <a:r>
              <a:rPr lang="zh-CN" altLang="en-US" sz="2000" dirty="0">
                <a:sym typeface="+mn-ea"/>
              </a:rPr>
              <a:t>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使用标签来描述这些元素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     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&lt;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标签名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&gt;</a:t>
            </a:r>
            <a:r>
              <a:rPr lang="zh-CN" altLang="en-US" sz="2000" dirty="0">
                <a:sym typeface="+mn-ea"/>
              </a:rPr>
              <a:t>内容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&lt;/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标签名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&gt;      </a:t>
            </a:r>
            <a:r>
              <a:rPr lang="en-US" altLang="zh-CN" sz="2000" dirty="0">
                <a:sym typeface="+mn-ea"/>
              </a:rPr>
              <a:t>-----</a:t>
            </a:r>
            <a:r>
              <a:rPr lang="zh-CN" altLang="en-US" sz="2000" dirty="0">
                <a:sym typeface="+mn-ea"/>
              </a:rPr>
              <a:t>一个</a:t>
            </a:r>
            <a:r>
              <a:rPr lang="en-US" altLang="zh-CN" sz="2000" dirty="0">
                <a:sym typeface="+mn-ea"/>
              </a:rPr>
              <a:t>HTML</a:t>
            </a:r>
            <a:r>
              <a:rPr lang="zh-CN" altLang="en-US" sz="2000" dirty="0">
                <a:sym typeface="+mn-ea"/>
              </a:rPr>
              <a:t>元素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元素以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开始标签</a:t>
            </a:r>
            <a:r>
              <a:rPr lang="zh-CN" altLang="en-US" sz="2000" dirty="0">
                <a:sym typeface="+mn-ea"/>
              </a:rPr>
              <a:t>起始，以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结束标签</a:t>
            </a:r>
            <a:r>
              <a:rPr lang="zh-CN" altLang="en-US" sz="2000" dirty="0">
                <a:sym typeface="+mn-ea"/>
              </a:rPr>
              <a:t>终止，元素的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内容</a:t>
            </a:r>
            <a:r>
              <a:rPr lang="zh-CN" altLang="en-US" sz="2000" dirty="0">
                <a:sym typeface="+mn-ea"/>
              </a:rPr>
              <a:t>是开始标签与结束标签之间的内容</a:t>
            </a:r>
            <a:endParaRPr lang="zh-CN" altLang="en-US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某些 </a:t>
            </a:r>
            <a:r>
              <a:rPr lang="en-US" sz="2000" dirty="0"/>
              <a:t>HTML </a:t>
            </a:r>
            <a:r>
              <a:rPr lang="zh-CN" altLang="en-US" sz="2000" dirty="0"/>
              <a:t>元素具有</a:t>
            </a:r>
            <a:r>
              <a:rPr lang="zh-CN" altLang="en-US" sz="2000" dirty="0">
                <a:solidFill>
                  <a:srgbClr val="FF0000"/>
                </a:solidFill>
              </a:rPr>
              <a:t>空内容，空元素在开始标签中进行关闭，</a:t>
            </a:r>
            <a:r>
              <a:rPr lang="zh-CN" altLang="en-US" sz="2000" dirty="0"/>
              <a:t>如</a:t>
            </a:r>
            <a:r>
              <a:rPr lang="en-US" altLang="zh-CN" sz="2000" dirty="0"/>
              <a:t>&lt;</a:t>
            </a:r>
            <a:r>
              <a:rPr lang="en-US" altLang="zh-CN" sz="2000" dirty="0" err="1"/>
              <a:t>br</a:t>
            </a:r>
            <a:r>
              <a:rPr lang="en-US" altLang="zh-CN" sz="2000" dirty="0"/>
              <a:t> /&gt;</a:t>
            </a:r>
            <a:endParaRPr lang="en-US" altLang="zh-CN" sz="2000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/>
              <a:t>大多数 </a:t>
            </a:r>
            <a:r>
              <a:rPr lang="en-US" altLang="zh-CN" sz="2000" dirty="0"/>
              <a:t>HTML </a:t>
            </a:r>
            <a:r>
              <a:rPr lang="zh-CN" altLang="en-US" sz="2000" dirty="0"/>
              <a:t>元素可拥有</a:t>
            </a:r>
            <a:r>
              <a:rPr lang="zh-CN" altLang="en-US" sz="2000" dirty="0">
                <a:solidFill>
                  <a:srgbClr val="FF0000"/>
                </a:solidFill>
              </a:rPr>
              <a:t>属性，</a:t>
            </a:r>
            <a:r>
              <a:rPr lang="zh-CN" altLang="en-US" sz="2000" dirty="0"/>
              <a:t>为元素提供附件信息，形式为“</a:t>
            </a:r>
            <a:r>
              <a:rPr lang="zh-CN" altLang="en-US" sz="2000" dirty="0">
                <a:solidFill>
                  <a:srgbClr val="FF0000"/>
                </a:solidFill>
              </a:rPr>
              <a:t>名称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r>
              <a:rPr lang="zh-CN" altLang="en-US" sz="2000" dirty="0">
                <a:solidFill>
                  <a:srgbClr val="FF0000"/>
                </a:solidFill>
              </a:rPr>
              <a:t>值</a:t>
            </a:r>
            <a:r>
              <a:rPr lang="zh-CN" altLang="en-US" sz="2000" dirty="0"/>
              <a:t>”例如：</a:t>
            </a:r>
            <a:r>
              <a:rPr lang="en-US" sz="2000" dirty="0"/>
              <a:t> &lt;a </a:t>
            </a:r>
            <a:r>
              <a:rPr lang="en-US" sz="2000" dirty="0" err="1"/>
              <a:t>href</a:t>
            </a:r>
            <a:r>
              <a:rPr lang="en-US" sz="2000" dirty="0"/>
              <a:t>=http://www.baidu.com&gt;&lt;/a&gt;</a:t>
            </a:r>
            <a:endParaRPr lang="en-US" altLang="zh-CN" sz="20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9375</Words>
  <Application>WPS 演示</Application>
  <PresentationFormat>宽屏</PresentationFormat>
  <Paragraphs>635</Paragraphs>
  <Slides>55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9" baseType="lpstr">
      <vt:lpstr>Arial</vt:lpstr>
      <vt:lpstr>宋体</vt:lpstr>
      <vt:lpstr>Wingdings</vt:lpstr>
      <vt:lpstr>微软雅黑 Light</vt:lpstr>
      <vt:lpstr>汉仪中黑KW</vt:lpstr>
      <vt:lpstr>华文细黑</vt:lpstr>
      <vt:lpstr>黑体-简</vt:lpstr>
      <vt:lpstr>Lao UI</vt:lpstr>
      <vt:lpstr>Calibri</vt:lpstr>
      <vt:lpstr>Verdana</vt:lpstr>
      <vt:lpstr>汉仪书宋二KW</vt:lpstr>
      <vt:lpstr>Wingdings 3</vt:lpstr>
      <vt:lpstr>Times New Roman</vt:lpstr>
      <vt:lpstr>宋体</vt:lpstr>
      <vt:lpstr>Arial Bold</vt:lpstr>
      <vt:lpstr>courier new</vt:lpstr>
      <vt:lpstr>微软雅黑</vt:lpstr>
      <vt:lpstr>汉仪旗黑</vt:lpstr>
      <vt:lpstr>微软雅黑</vt:lpstr>
      <vt:lpstr>Helvetica Neue</vt:lpstr>
      <vt:lpstr>苹方-简</vt:lpstr>
      <vt:lpstr>Arial Unicode MS</vt:lpstr>
      <vt:lpstr>微软雅黑 Light</vt:lpstr>
      <vt:lpstr>Office 主题</vt:lpstr>
      <vt:lpstr>PowerPoint 演示文稿</vt:lpstr>
      <vt:lpstr>第2章 Web页面相关技术（自学为主）</vt:lpstr>
      <vt:lpstr>第2章 Web页面相关技术（自学为主）</vt:lpstr>
      <vt:lpstr>2.1.1 HTML简介</vt:lpstr>
      <vt:lpstr>2.1.1 HTML简介</vt:lpstr>
      <vt:lpstr>2.1.1 HTML简介</vt:lpstr>
      <vt:lpstr>2.1.1 HTML简介</vt:lpstr>
      <vt:lpstr>2.1.1 HTML简介</vt:lpstr>
      <vt:lpstr>2.1.1 HTML简介</vt:lpstr>
      <vt:lpstr>2.1.1 HTML简介</vt:lpstr>
      <vt:lpstr>2.1.1 HTML简介</vt:lpstr>
      <vt:lpstr>2.1.3 HTML常用标签</vt:lpstr>
      <vt:lpstr>2.1.2 HTML调试</vt:lpstr>
      <vt:lpstr>2.1.4 HTML表单</vt:lpstr>
      <vt:lpstr>2.1.4 HTML表单</vt:lpstr>
      <vt:lpstr>2.1.4 HTML表单</vt:lpstr>
      <vt:lpstr>2.1.4 HTML表单</vt:lpstr>
      <vt:lpstr>2.1.4 HTML表单</vt:lpstr>
      <vt:lpstr>2.1.5 HTML5</vt:lpstr>
      <vt:lpstr>2.1.5 HTML5</vt:lpstr>
      <vt:lpstr>2.1.5 HTML5</vt:lpstr>
      <vt:lpstr>2.1.5 HTML5</vt:lpstr>
      <vt:lpstr>2.1.5 HTML5</vt:lpstr>
      <vt:lpstr>2.1.5 HTML5</vt:lpstr>
      <vt:lpstr>2.1.5 HTML5</vt:lpstr>
      <vt:lpstr>2.2.1CSS简介</vt:lpstr>
      <vt:lpstr>2.2.1CSS简介</vt:lpstr>
      <vt:lpstr>2.2.1CSS简介</vt:lpstr>
      <vt:lpstr>2.2.1CSS简介</vt:lpstr>
      <vt:lpstr>2.2.1CSS简介</vt:lpstr>
      <vt:lpstr>2.2.2 CSS调试</vt:lpstr>
      <vt:lpstr>2.2.4 CSS选择器</vt:lpstr>
      <vt:lpstr>2.2.4 CSS选择器</vt:lpstr>
      <vt:lpstr>2.2.4 CSS选择器</vt:lpstr>
      <vt:lpstr>2.2.6 CSS布局</vt:lpstr>
      <vt:lpstr>2.3.1 JavaScript简介</vt:lpstr>
      <vt:lpstr>2.3.1 JavaScript简介</vt:lpstr>
      <vt:lpstr>2.3.1 JavaScript简介</vt:lpstr>
      <vt:lpstr>2.3.3 JavaScript操作DOM</vt:lpstr>
      <vt:lpstr>2.3.3 JavaScript操作DOM</vt:lpstr>
      <vt:lpstr>2.3.3 JavaScript操作DOM</vt:lpstr>
      <vt:lpstr>2.3.3 JavaScript操作DOM</vt:lpstr>
      <vt:lpstr>2.3.3 JavaScript操作DOM</vt:lpstr>
      <vt:lpstr>2.3.3 JavaScript操作DOM</vt:lpstr>
      <vt:lpstr>2.3.4 JavaScript操作BOM</vt:lpstr>
      <vt:lpstr>2.3.4 JavaScript操作BOM</vt:lpstr>
      <vt:lpstr>2.3.4 JavaScript操作BOM</vt:lpstr>
      <vt:lpstr>2.3.5 jQuery</vt:lpstr>
      <vt:lpstr>2.3.5 jQuery</vt:lpstr>
      <vt:lpstr>2.3.5 jQuery</vt:lpstr>
      <vt:lpstr>2.3.5 jQuery</vt:lpstr>
      <vt:lpstr>2.4 常用Web页面设计开发工具与框架</vt:lpstr>
      <vt:lpstr>2.4 常用Web页面设计开发工具与框架</vt:lpstr>
      <vt:lpstr>2.4 常用Web页面设计开发工具与框架</vt:lpstr>
      <vt:lpstr>2.4 常用Web页面设计开发工具与框架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rainysun</cp:lastModifiedBy>
  <cp:revision>204</cp:revision>
  <dcterms:created xsi:type="dcterms:W3CDTF">2022-09-28T23:28:06Z</dcterms:created>
  <dcterms:modified xsi:type="dcterms:W3CDTF">2022-09-28T23:28:06Z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E176D01A29EA220BA2AF2A6385D3D4B2</vt:lpwstr>
  </property>
</Properties>
</file>